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1"/>
  </p:notesMasterIdLst>
  <p:sldIdLst>
    <p:sldId id="256" r:id="rId2"/>
    <p:sldId id="326" r:id="rId3"/>
    <p:sldId id="330" r:id="rId4"/>
    <p:sldId id="331" r:id="rId5"/>
    <p:sldId id="353" r:id="rId6"/>
    <p:sldId id="332" r:id="rId7"/>
    <p:sldId id="334" r:id="rId8"/>
    <p:sldId id="350" r:id="rId9"/>
    <p:sldId id="343" r:id="rId10"/>
    <p:sldId id="357" r:id="rId11"/>
    <p:sldId id="354" r:id="rId12"/>
    <p:sldId id="342" r:id="rId13"/>
    <p:sldId id="339" r:id="rId14"/>
    <p:sldId id="358" r:id="rId15"/>
    <p:sldId id="351" r:id="rId16"/>
    <p:sldId id="359" r:id="rId17"/>
    <p:sldId id="340" r:id="rId18"/>
    <p:sldId id="356" r:id="rId19"/>
    <p:sldId id="355"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012"/>
    <p:restoredTop sz="86043"/>
  </p:normalViewPr>
  <p:slideViewPr>
    <p:cSldViewPr snapToGrid="0">
      <p:cViewPr>
        <p:scale>
          <a:sx n="60" d="100"/>
          <a:sy n="60" d="100"/>
        </p:scale>
        <p:origin x="1024" y="1248"/>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2025/2/11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282022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558879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367121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519527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421133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6681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291004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7502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74629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38515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237198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50164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00640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6015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362268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58099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67263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838200" y="6356352"/>
            <a:ext cx="2743200" cy="365125"/>
          </a:xfrm>
          <a:prstGeom prst="rect">
            <a:avLst/>
          </a:prstGeom>
        </p:spPr>
        <p:txBody>
          <a:bodyPr/>
          <a:lstStyle/>
          <a:p>
            <a:fld id="{B583D409-40F1-0E4B-A5CF-147CF2CAA000}" type="datetime1">
              <a:rPr lang="ja-JP" altLang="en-US" smtClean="0"/>
              <a:t>2025/2/11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1233C87-63E7-874E-A5EF-DB37685A35FE}" type="datetime1">
              <a:rPr lang="ja-JP" altLang="en-US" smtClean="0"/>
              <a:t>2025/2/11</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26A4E926-6570-314E-B162-2804F62089A4}" type="datetime1">
              <a:rPr lang="ja-JP" altLang="en-US" smtClean="0"/>
              <a:t>2025/2/11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2025/2/11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png"/><Relationship Id="rId7" Type="http://schemas.openxmlformats.org/officeDocument/2006/relationships/image" Target="../media/image35.emf"/><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4.emf"/><Relationship Id="rId11" Type="http://schemas.openxmlformats.org/officeDocument/2006/relationships/image" Target="../media/image39.emf"/><Relationship Id="rId5" Type="http://schemas.openxmlformats.org/officeDocument/2006/relationships/image" Target="../media/image33.png"/><Relationship Id="rId10" Type="http://schemas.openxmlformats.org/officeDocument/2006/relationships/image" Target="../media/image38.emf"/><Relationship Id="rId4" Type="http://schemas.openxmlformats.org/officeDocument/2006/relationships/image" Target="../media/image32.png"/><Relationship Id="rId9" Type="http://schemas.openxmlformats.org/officeDocument/2006/relationships/image" Target="../media/image37.emf"/></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1.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42.emf"/><Relationship Id="rId9" Type="http://schemas.openxmlformats.org/officeDocument/2006/relationships/image" Target="../media/image44.emf"/></Relationships>
</file>

<file path=ppt/slides/_rels/slide12.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45.png"/><Relationship Id="rId7" Type="http://schemas.openxmlformats.org/officeDocument/2006/relationships/image" Target="../media/image49.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1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1.png"/><Relationship Id="rId7"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3.png"/><Relationship Id="rId10" Type="http://schemas.openxmlformats.org/officeDocument/2006/relationships/image" Target="../media/image39.emf"/><Relationship Id="rId4" Type="http://schemas.openxmlformats.org/officeDocument/2006/relationships/image" Target="../media/image32.png"/><Relationship Id="rId9" Type="http://schemas.openxmlformats.org/officeDocument/2006/relationships/image" Target="../media/image38.emf"/></Relationships>
</file>

<file path=ppt/slides/_rels/slide15.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png"/><Relationship Id="rId7" Type="http://schemas.openxmlformats.org/officeDocument/2006/relationships/image" Target="../media/image63.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19.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81.emf"/><Relationship Id="rId3" Type="http://schemas.openxmlformats.org/officeDocument/2006/relationships/image" Target="../media/image76.png"/><Relationship Id="rId7" Type="http://schemas.openxmlformats.org/officeDocument/2006/relationships/image" Target="../media/image35.emf"/><Relationship Id="rId12"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4.emf"/><Relationship Id="rId11" Type="http://schemas.openxmlformats.org/officeDocument/2006/relationships/image" Target="../media/image79.png"/><Relationship Id="rId5" Type="http://schemas.openxmlformats.org/officeDocument/2006/relationships/image" Target="../media/image31.png"/><Relationship Id="rId15" Type="http://schemas.openxmlformats.org/officeDocument/2006/relationships/image" Target="../media/image39.emf"/><Relationship Id="rId10"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37.emf"/><Relationship Id="rId14" Type="http://schemas.openxmlformats.org/officeDocument/2006/relationships/image" Target="../media/image3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emf"/><Relationship Id="rId5" Type="http://schemas.openxmlformats.org/officeDocument/2006/relationships/image" Target="../media/image3.emf"/><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7.xml.rels><?xml version="1.0" encoding="UTF-8" standalone="yes"?>
<Relationships xmlns="http://schemas.openxmlformats.org/package/2006/relationships"><Relationship Id="rId8" Type="http://schemas.openxmlformats.org/officeDocument/2006/relationships/image" Target="../media/image20.emf"/><Relationship Id="rId13" Type="http://schemas.openxmlformats.org/officeDocument/2006/relationships/image" Target="../media/image25.emf"/><Relationship Id="rId3" Type="http://schemas.openxmlformats.org/officeDocument/2006/relationships/image" Target="../media/image15.png"/><Relationship Id="rId7" Type="http://schemas.openxmlformats.org/officeDocument/2006/relationships/image" Target="../media/image19.emf"/><Relationship Id="rId12"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emf"/><Relationship Id="rId11" Type="http://schemas.openxmlformats.org/officeDocument/2006/relationships/image" Target="../media/image23.emf"/><Relationship Id="rId5" Type="http://schemas.openxmlformats.org/officeDocument/2006/relationships/image" Target="../media/image17.emf"/><Relationship Id="rId10" Type="http://schemas.openxmlformats.org/officeDocument/2006/relationships/image" Target="../media/image22.emf"/><Relationship Id="rId4" Type="http://schemas.openxmlformats.org/officeDocument/2006/relationships/image" Target="../media/image16.emf"/><Relationship Id="rId9" Type="http://schemas.openxmlformats.org/officeDocument/2006/relationships/image" Target="../media/image21.emf"/><Relationship Id="rId14"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714339" y="2688336"/>
            <a:ext cx="10751127" cy="963168"/>
          </a:xfrm>
        </p:spPr>
        <p:txBody>
          <a:bodyPr>
            <a:normAutofit/>
          </a:bodyPr>
          <a:lstStyle/>
          <a:p>
            <a:r>
              <a:rPr lang="ja-JP" altLang="en-US" sz="4400"/>
              <a:t>高密度コアモデルにおける降着円盤の像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r>
              <a:rPr kumimoji="1" lang="ja-JP" altLang="en-US" sz="2400">
                <a:latin typeface="Hiragino Kaku Gothic Std W8" panose="020B0800000000000000" pitchFamily="34" charset="-128"/>
                <a:ea typeface="Hiragino Kaku Gothic Std W8" panose="020B0800000000000000" pitchFamily="34" charset="-128"/>
              </a:rPr>
              <a:t>理論物理学研究室</a:t>
            </a:r>
            <a:endParaRPr lang="en-US" altLang="ja-JP" sz="2400" dirty="0"/>
          </a:p>
          <a:p>
            <a:r>
              <a:rPr kumimoji="1" lang="en-US" altLang="ja-JP" sz="2400" dirty="0">
                <a:latin typeface="Hiragino Kaku Gothic Std W8" panose="020B0800000000000000" pitchFamily="34" charset="-128"/>
                <a:ea typeface="Hiragino Kaku Gothic Std W8" panose="020B0800000000000000" pitchFamily="34" charset="-128"/>
              </a:rPr>
              <a:t>20041054</a:t>
            </a:r>
            <a:r>
              <a:rPr kumimoji="1" lang="ja-JP" altLang="en-US" sz="2400">
                <a:latin typeface="Hiragino Kaku Gothic Std W8" panose="020B0800000000000000" pitchFamily="34" charset="-128"/>
                <a:ea typeface="Hiragino Kaku Gothic Std W8" panose="020B0800000000000000" pitchFamily="34" charset="-128"/>
              </a:rPr>
              <a:t>　</a:t>
            </a:r>
            <a:r>
              <a:rPr lang="ja-JP" altLang="en-US" sz="2400">
                <a:latin typeface="Hiragino Kaku Gothic Std W8" panose="020B0800000000000000" pitchFamily="34" charset="-128"/>
                <a:ea typeface="Hiragino Kaku Gothic Std W8" panose="020B0800000000000000" pitchFamily="34" charset="-128"/>
              </a:rPr>
              <a:t>大豆生田幹</a:t>
            </a:r>
            <a:endParaRPr kumimoji="1" lang="ja-JP" altLang="en-US" sz="24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3"/>
          <a:stretch>
            <a:fillRect/>
          </a:stretch>
        </p:blipFill>
        <p:spPr>
          <a:xfrm>
            <a:off x="7630120" y="1054648"/>
            <a:ext cx="4524911" cy="3016609"/>
          </a:xfrm>
          <a:prstGeom prst="rect">
            <a:avLst/>
          </a:prstGeom>
        </p:spPr>
      </p:pic>
      <p:pic>
        <p:nvPicPr>
          <p:cNvPr id="13" name="図 12">
            <a:extLst>
              <a:ext uri="{FF2B5EF4-FFF2-40B4-BE49-F238E27FC236}">
                <a16:creationId xmlns:a16="http://schemas.microsoft.com/office/drawing/2014/main" id="{758F9C7E-ACAB-B108-24D7-F6F362249A94}"/>
              </a:ext>
            </a:extLst>
          </p:cNvPr>
          <p:cNvPicPr>
            <a:picLocks noChangeAspect="1"/>
          </p:cNvPicPr>
          <p:nvPr/>
        </p:nvPicPr>
        <p:blipFill>
          <a:blip r:embed="rId4"/>
          <a:stretch>
            <a:fillRect/>
          </a:stretch>
        </p:blipFill>
        <p:spPr>
          <a:xfrm>
            <a:off x="-65618" y="1008640"/>
            <a:ext cx="4524913" cy="3016608"/>
          </a:xfrm>
          <a:prstGeom prst="rect">
            <a:avLst/>
          </a:prstGeom>
        </p:spPr>
      </p:pic>
      <p:pic>
        <p:nvPicPr>
          <p:cNvPr id="15" name="図 14">
            <a:extLst>
              <a:ext uri="{FF2B5EF4-FFF2-40B4-BE49-F238E27FC236}">
                <a16:creationId xmlns:a16="http://schemas.microsoft.com/office/drawing/2014/main" id="{94352284-6C8C-757C-46F9-66B08BDA1C3E}"/>
              </a:ext>
            </a:extLst>
          </p:cNvPr>
          <p:cNvPicPr>
            <a:picLocks noChangeAspect="1"/>
          </p:cNvPicPr>
          <p:nvPr/>
        </p:nvPicPr>
        <p:blipFill>
          <a:blip r:embed="rId5"/>
          <a:stretch>
            <a:fillRect/>
          </a:stretch>
        </p:blipFill>
        <p:spPr>
          <a:xfrm>
            <a:off x="3835047" y="1024483"/>
            <a:ext cx="4524914" cy="301660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作成した像</a:t>
            </a: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177636" y="4141167"/>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0"/>
          <a:stretch>
            <a:fillRect/>
          </a:stretch>
        </p:blipFill>
        <p:spPr>
          <a:xfrm>
            <a:off x="3888140"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1"/>
          <a:stretch>
            <a:fillRect/>
          </a:stretch>
        </p:blipFill>
        <p:spPr>
          <a:xfrm>
            <a:off x="338109" y="1248970"/>
            <a:ext cx="343334" cy="429168"/>
          </a:xfrm>
          <a:prstGeom prst="rect">
            <a:avLst/>
          </a:prstGeom>
        </p:spPr>
      </p:pic>
      <p:pic>
        <p:nvPicPr>
          <p:cNvPr id="14" name="図 13">
            <a:extLst>
              <a:ext uri="{FF2B5EF4-FFF2-40B4-BE49-F238E27FC236}">
                <a16:creationId xmlns:a16="http://schemas.microsoft.com/office/drawing/2014/main" id="{F9993E93-9438-5818-4DB0-0B90C06DAF54}"/>
              </a:ext>
            </a:extLst>
          </p:cNvPr>
          <p:cNvPicPr>
            <a:picLocks noChangeAspect="1"/>
          </p:cNvPicPr>
          <p:nvPr/>
        </p:nvPicPr>
        <p:blipFill>
          <a:blip r:embed="rId12"/>
          <a:stretch>
            <a:fillRect/>
          </a:stretch>
        </p:blipFill>
        <p:spPr>
          <a:xfrm>
            <a:off x="3268665" y="4249471"/>
            <a:ext cx="5654668" cy="2355376"/>
          </a:xfrm>
          <a:prstGeom prst="rect">
            <a:avLst/>
          </a:prstGeom>
        </p:spPr>
      </p:pic>
      <p:cxnSp>
        <p:nvCxnSpPr>
          <p:cNvPr id="24" name="直線コネクタ 23">
            <a:extLst>
              <a:ext uri="{FF2B5EF4-FFF2-40B4-BE49-F238E27FC236}">
                <a16:creationId xmlns:a16="http://schemas.microsoft.com/office/drawing/2014/main" id="{105D242F-139D-31A1-6EC4-9E60CC68946F}"/>
              </a:ext>
            </a:extLst>
          </p:cNvPr>
          <p:cNvCxnSpPr/>
          <p:nvPr/>
        </p:nvCxnSpPr>
        <p:spPr>
          <a:xfrm>
            <a:off x="7736445" y="4997302"/>
            <a:ext cx="72984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7112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グループ化 15">
            <a:extLst>
              <a:ext uri="{FF2B5EF4-FFF2-40B4-BE49-F238E27FC236}">
                <a16:creationId xmlns:a16="http://schemas.microsoft.com/office/drawing/2014/main" id="{692CC90F-4D44-6E27-8E57-C2E0F15C7819}"/>
              </a:ext>
            </a:extLst>
          </p:cNvPr>
          <p:cNvGrpSpPr/>
          <p:nvPr/>
        </p:nvGrpSpPr>
        <p:grpSpPr>
          <a:xfrm>
            <a:off x="1543855" y="1696673"/>
            <a:ext cx="4259791" cy="2839860"/>
            <a:chOff x="838200" y="3823678"/>
            <a:chExt cx="4259791" cy="2839860"/>
          </a:xfrm>
        </p:grpSpPr>
        <p:pic>
          <p:nvPicPr>
            <p:cNvPr id="6" name="図 5">
              <a:extLst>
                <a:ext uri="{FF2B5EF4-FFF2-40B4-BE49-F238E27FC236}">
                  <a16:creationId xmlns:a16="http://schemas.microsoft.com/office/drawing/2014/main" id="{41B76E19-AA1C-26DE-411F-53EC76E3B3BF}"/>
                </a:ext>
              </a:extLst>
            </p:cNvPr>
            <p:cNvPicPr>
              <a:picLocks noChangeAspect="1"/>
            </p:cNvPicPr>
            <p:nvPr/>
          </p:nvPicPr>
          <p:blipFill>
            <a:blip r:embed="rId3"/>
            <a:stretch>
              <a:fillRect/>
            </a:stretch>
          </p:blipFill>
          <p:spPr>
            <a:xfrm>
              <a:off x="838200" y="3823678"/>
              <a:ext cx="4259791" cy="2839860"/>
            </a:xfrm>
            <a:prstGeom prst="rect">
              <a:avLst/>
            </a:prstGeom>
          </p:spPr>
        </p:pic>
        <p:pic>
          <p:nvPicPr>
            <p:cNvPr id="14" name="図 13">
              <a:extLst>
                <a:ext uri="{FF2B5EF4-FFF2-40B4-BE49-F238E27FC236}">
                  <a16:creationId xmlns:a16="http://schemas.microsoft.com/office/drawing/2014/main" id="{15F4946D-0CC2-FE4C-7C1F-9B0ACE3163D5}"/>
                </a:ext>
              </a:extLst>
            </p:cNvPr>
            <p:cNvPicPr>
              <a:picLocks noChangeAspect="1"/>
            </p:cNvPicPr>
            <p:nvPr/>
          </p:nvPicPr>
          <p:blipFill>
            <a:blip r:embed="rId4"/>
            <a:stretch>
              <a:fillRect/>
            </a:stretch>
          </p:blipFill>
          <p:spPr>
            <a:xfrm>
              <a:off x="2383186" y="4071176"/>
              <a:ext cx="1462820" cy="221640"/>
            </a:xfrm>
            <a:prstGeom prst="rect">
              <a:avLst/>
            </a:prstGeom>
          </p:spPr>
        </p:pic>
      </p:gr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シュバルツシルト時空とブハダール時空の比較</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82947" y="4915415"/>
            <a:ext cx="9426104" cy="1806061"/>
          </a:xfrm>
        </p:spPr>
        <p:txBody>
          <a:bodyPr>
            <a:normAutofit/>
          </a:bodyPr>
          <a:lstStyle/>
          <a:p>
            <a:pPr marL="0" indent="0">
              <a:lnSpc>
                <a:spcPct val="100000"/>
              </a:lnSpc>
              <a:buNone/>
            </a:pPr>
            <a:r>
              <a:rPr lang="ja-JP" altLang="en-US" sz="2400"/>
              <a:t>・シュバルツシルト時空では、すべての像で</a:t>
            </a:r>
            <a:r>
              <a:rPr lang="en-US" altLang="ja-JP" sz="2400" dirty="0"/>
              <a:t>1</a:t>
            </a:r>
            <a:r>
              <a:rPr lang="ja-JP" altLang="en-US" sz="2400"/>
              <a:t>重に見えている。</a:t>
            </a:r>
            <a:endParaRPr lang="en-US" altLang="ja-JP" sz="2400" dirty="0"/>
          </a:p>
          <a:p>
            <a:pPr marL="0" indent="0">
              <a:lnSpc>
                <a:spcPct val="100000"/>
              </a:lnSpc>
              <a:buNone/>
            </a:pPr>
            <a:r>
              <a:rPr lang="ja-JP" altLang="en-US" sz="2400"/>
              <a:t>・ブハダール時空では、高次の像が</a:t>
            </a:r>
            <a:r>
              <a:rPr lang="en-US" altLang="ja-JP" sz="2400" dirty="0"/>
              <a:t>2</a:t>
            </a:r>
            <a:r>
              <a:rPr lang="ja-JP" altLang="en-US" sz="2400"/>
              <a:t>重に見えている。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000"/>
              <a:t>それぞれの像は次数に限りがないが、</a:t>
            </a:r>
            <a:r>
              <a:rPr lang="en-US" altLang="ja-JP" sz="2000" dirty="0"/>
              <a:t>2</a:t>
            </a:r>
            <a:r>
              <a:rPr lang="ja-JP" altLang="en-US" sz="2000"/>
              <a:t>次までしか見せていない。</a:t>
            </a:r>
            <a:endParaRPr lang="en-US" altLang="ja-JP" sz="20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11</a:t>
            </a:fld>
            <a:r>
              <a:rPr lang="en-US" dirty="0"/>
              <a:t>/n</a:t>
            </a:r>
          </a:p>
        </p:txBody>
      </p:sp>
      <p:pic>
        <p:nvPicPr>
          <p:cNvPr id="5" name="図 4">
            <a:extLst>
              <a:ext uri="{FF2B5EF4-FFF2-40B4-BE49-F238E27FC236}">
                <a16:creationId xmlns:a16="http://schemas.microsoft.com/office/drawing/2014/main" id="{6797BDD7-FC48-1007-5D3F-82AEC2B8B31A}"/>
              </a:ext>
            </a:extLst>
          </p:cNvPr>
          <p:cNvPicPr>
            <a:picLocks noChangeAspect="1"/>
          </p:cNvPicPr>
          <p:nvPr/>
        </p:nvPicPr>
        <p:blipFill>
          <a:blip r:embed="rId5"/>
          <a:stretch>
            <a:fillRect/>
          </a:stretch>
        </p:blipFill>
        <p:spPr>
          <a:xfrm>
            <a:off x="5172409" y="4085665"/>
            <a:ext cx="348378" cy="367209"/>
          </a:xfrm>
          <a:prstGeom prst="rect">
            <a:avLst/>
          </a:prstGeom>
        </p:spPr>
      </p:pic>
      <p:pic>
        <p:nvPicPr>
          <p:cNvPr id="9" name="図 8">
            <a:extLst>
              <a:ext uri="{FF2B5EF4-FFF2-40B4-BE49-F238E27FC236}">
                <a16:creationId xmlns:a16="http://schemas.microsoft.com/office/drawing/2014/main" id="{F46B233C-665F-429B-ECA9-B30B8AC4B117}"/>
              </a:ext>
            </a:extLst>
          </p:cNvPr>
          <p:cNvPicPr>
            <a:picLocks noChangeAspect="1"/>
          </p:cNvPicPr>
          <p:nvPr/>
        </p:nvPicPr>
        <p:blipFill>
          <a:blip r:embed="rId6"/>
          <a:stretch>
            <a:fillRect/>
          </a:stretch>
        </p:blipFill>
        <p:spPr>
          <a:xfrm>
            <a:off x="1866669" y="1729587"/>
            <a:ext cx="343334" cy="429168"/>
          </a:xfrm>
          <a:prstGeom prst="rect">
            <a:avLst/>
          </a:prstGeom>
        </p:spPr>
      </p:pic>
      <p:grpSp>
        <p:nvGrpSpPr>
          <p:cNvPr id="15" name="グループ化 14">
            <a:extLst>
              <a:ext uri="{FF2B5EF4-FFF2-40B4-BE49-F238E27FC236}">
                <a16:creationId xmlns:a16="http://schemas.microsoft.com/office/drawing/2014/main" id="{D2EB478E-5391-7738-F5FC-D90D6A76C6DB}"/>
              </a:ext>
            </a:extLst>
          </p:cNvPr>
          <p:cNvGrpSpPr/>
          <p:nvPr/>
        </p:nvGrpSpPr>
        <p:grpSpPr>
          <a:xfrm>
            <a:off x="6248555" y="1696673"/>
            <a:ext cx="4259789" cy="2839860"/>
            <a:chOff x="838200" y="1054649"/>
            <a:chExt cx="4259789" cy="2839860"/>
          </a:xfrm>
        </p:grpSpPr>
        <p:pic>
          <p:nvPicPr>
            <p:cNvPr id="8" name="図 7">
              <a:extLst>
                <a:ext uri="{FF2B5EF4-FFF2-40B4-BE49-F238E27FC236}">
                  <a16:creationId xmlns:a16="http://schemas.microsoft.com/office/drawing/2014/main" id="{FD7F6E64-07BD-A835-50F5-2BDDF5343647}"/>
                </a:ext>
              </a:extLst>
            </p:cNvPr>
            <p:cNvPicPr>
              <a:picLocks noChangeAspect="1"/>
            </p:cNvPicPr>
            <p:nvPr/>
          </p:nvPicPr>
          <p:blipFill>
            <a:blip r:embed="rId7"/>
            <a:stretch>
              <a:fillRect/>
            </a:stretch>
          </p:blipFill>
          <p:spPr>
            <a:xfrm>
              <a:off x="838200" y="1054649"/>
              <a:ext cx="4259789" cy="2839860"/>
            </a:xfrm>
            <a:prstGeom prst="rect">
              <a:avLst/>
            </a:prstGeom>
          </p:spPr>
        </p:pic>
        <p:pic>
          <p:nvPicPr>
            <p:cNvPr id="13" name="図 12">
              <a:extLst>
                <a:ext uri="{FF2B5EF4-FFF2-40B4-BE49-F238E27FC236}">
                  <a16:creationId xmlns:a16="http://schemas.microsoft.com/office/drawing/2014/main" id="{695016DC-BE4C-8301-5EA7-60132368F170}"/>
                </a:ext>
              </a:extLst>
            </p:cNvPr>
            <p:cNvPicPr>
              <a:picLocks noChangeAspect="1"/>
            </p:cNvPicPr>
            <p:nvPr/>
          </p:nvPicPr>
          <p:blipFill>
            <a:blip r:embed="rId8"/>
            <a:stretch>
              <a:fillRect/>
            </a:stretch>
          </p:blipFill>
          <p:spPr>
            <a:xfrm>
              <a:off x="3846006" y="1452995"/>
              <a:ext cx="895317" cy="247278"/>
            </a:xfrm>
            <a:prstGeom prst="rect">
              <a:avLst/>
            </a:prstGeom>
          </p:spPr>
        </p:pic>
        <p:pic>
          <p:nvPicPr>
            <p:cNvPr id="11" name="図 10">
              <a:extLst>
                <a:ext uri="{FF2B5EF4-FFF2-40B4-BE49-F238E27FC236}">
                  <a16:creationId xmlns:a16="http://schemas.microsoft.com/office/drawing/2014/main" id="{A52FC46D-6B48-2447-BFF8-59FE06A4D012}"/>
                </a:ext>
              </a:extLst>
            </p:cNvPr>
            <p:cNvPicPr>
              <a:picLocks noChangeAspect="1"/>
            </p:cNvPicPr>
            <p:nvPr/>
          </p:nvPicPr>
          <p:blipFill>
            <a:blip r:embed="rId9"/>
            <a:stretch>
              <a:fillRect/>
            </a:stretch>
          </p:blipFill>
          <p:spPr>
            <a:xfrm>
              <a:off x="2595876" y="1234246"/>
              <a:ext cx="1087096" cy="228448"/>
            </a:xfrm>
            <a:prstGeom prst="rect">
              <a:avLst/>
            </a:prstGeom>
          </p:spPr>
        </p:pic>
      </p:grpSp>
    </p:spTree>
    <p:extLst>
      <p:ext uri="{BB962C8B-B14F-4D97-AF65-F5344CB8AC3E}">
        <p14:creationId xmlns:p14="http://schemas.microsoft.com/office/powerpoint/2010/main" val="402724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なぜこのような違いが生まれるのか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164888" y="2021897"/>
            <a:ext cx="4188912" cy="4699580"/>
          </a:xfrm>
        </p:spPr>
        <p:txBody>
          <a:bodyPr>
            <a:normAutofit lnSpcReduction="10000"/>
          </a:bodyPr>
          <a:lstStyle/>
          <a:p>
            <a:pPr marL="0" indent="0">
              <a:lnSpc>
                <a:spcPct val="100000"/>
              </a:lnSpc>
              <a:buNone/>
            </a:pPr>
            <a:r>
              <a:rPr lang="ja-JP" altLang="en-US" sz="2400"/>
              <a:t>有効ポテンシャルが極大をとる付近で　　が大きく、高次の像を作る。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シュバルツシルト時空では極大点で最大値をとるので、それより内側へ向かう光はホライズンに落ち込む。</a:t>
            </a:r>
            <a:endParaRPr lang="en-US" altLang="ja-JP" sz="2400" dirty="0"/>
          </a:p>
          <a:p>
            <a:pPr marL="0" indent="0">
              <a:lnSpc>
                <a:spcPct val="100000"/>
              </a:lnSpc>
              <a:buNone/>
            </a:pPr>
            <a:endParaRPr lang="en-US" altLang="ja-JP" sz="2400" dirty="0"/>
          </a:p>
          <a:p>
            <a:pPr marL="0" indent="0">
              <a:lnSpc>
                <a:spcPct val="100000"/>
              </a:lnSpc>
              <a:buNone/>
            </a:pPr>
            <a:r>
              <a:rPr lang="ja-JP" altLang="en-US" sz="2400"/>
              <a:t>ブハダール時空では、中心付近を通る光も散乱されて観測者に届く。</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12</a:t>
            </a:fld>
            <a:r>
              <a:rPr lang="en-US" dirty="0"/>
              <a:t>/n</a:t>
            </a:r>
          </a:p>
        </p:txBody>
      </p:sp>
      <p:pic>
        <p:nvPicPr>
          <p:cNvPr id="17" name="図 16">
            <a:extLst>
              <a:ext uri="{FF2B5EF4-FFF2-40B4-BE49-F238E27FC236}">
                <a16:creationId xmlns:a16="http://schemas.microsoft.com/office/drawing/2014/main" id="{E59986A8-9E60-68B7-8038-4585D77642E9}"/>
              </a:ext>
            </a:extLst>
          </p:cNvPr>
          <p:cNvPicPr>
            <a:picLocks noChangeAspect="1"/>
          </p:cNvPicPr>
          <p:nvPr/>
        </p:nvPicPr>
        <p:blipFill>
          <a:blip r:embed="rId3"/>
          <a:stretch>
            <a:fillRect/>
          </a:stretch>
        </p:blipFill>
        <p:spPr>
          <a:xfrm>
            <a:off x="730656" y="2057120"/>
            <a:ext cx="6267389" cy="4178259"/>
          </a:xfrm>
          <a:prstGeom prst="rect">
            <a:avLst/>
          </a:prstGeom>
        </p:spPr>
      </p:pic>
      <p:sp>
        <p:nvSpPr>
          <p:cNvPr id="24" name="テキスト ボックス 23">
            <a:extLst>
              <a:ext uri="{FF2B5EF4-FFF2-40B4-BE49-F238E27FC236}">
                <a16:creationId xmlns:a16="http://schemas.microsoft.com/office/drawing/2014/main" id="{AB7B2052-2E48-67C8-1090-936799EEFECF}"/>
              </a:ext>
            </a:extLst>
          </p:cNvPr>
          <p:cNvSpPr txBox="1"/>
          <p:nvPr/>
        </p:nvSpPr>
        <p:spPr>
          <a:xfrm>
            <a:off x="3932445" y="1350532"/>
            <a:ext cx="6791600"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スクリーンに届くまでに回る角度</a:t>
            </a:r>
          </a:p>
        </p:txBody>
      </p:sp>
      <p:pic>
        <p:nvPicPr>
          <p:cNvPr id="14" name="図 13">
            <a:extLst>
              <a:ext uri="{FF2B5EF4-FFF2-40B4-BE49-F238E27FC236}">
                <a16:creationId xmlns:a16="http://schemas.microsoft.com/office/drawing/2014/main" id="{5A105D75-1C60-97C4-79C8-F6EE22A58DA8}"/>
              </a:ext>
            </a:extLst>
          </p:cNvPr>
          <p:cNvPicPr>
            <a:picLocks noChangeAspect="1"/>
          </p:cNvPicPr>
          <p:nvPr/>
        </p:nvPicPr>
        <p:blipFill>
          <a:blip r:embed="rId4"/>
          <a:stretch>
            <a:fillRect/>
          </a:stretch>
        </p:blipFill>
        <p:spPr>
          <a:xfrm>
            <a:off x="6744045" y="6279894"/>
            <a:ext cx="254000" cy="266700"/>
          </a:xfrm>
          <a:prstGeom prst="rect">
            <a:avLst/>
          </a:prstGeom>
        </p:spPr>
      </p:pic>
      <p:pic>
        <p:nvPicPr>
          <p:cNvPr id="15" name="図 14">
            <a:extLst>
              <a:ext uri="{FF2B5EF4-FFF2-40B4-BE49-F238E27FC236}">
                <a16:creationId xmlns:a16="http://schemas.microsoft.com/office/drawing/2014/main" id="{FE02BBDE-50BF-4204-E033-4A0F74DDCABA}"/>
              </a:ext>
            </a:extLst>
          </p:cNvPr>
          <p:cNvPicPr>
            <a:picLocks noChangeAspect="1"/>
          </p:cNvPicPr>
          <p:nvPr/>
        </p:nvPicPr>
        <p:blipFill>
          <a:blip r:embed="rId5"/>
          <a:stretch>
            <a:fillRect/>
          </a:stretch>
        </p:blipFill>
        <p:spPr>
          <a:xfrm>
            <a:off x="729857" y="2409595"/>
            <a:ext cx="554334" cy="334512"/>
          </a:xfrm>
          <a:prstGeom prst="rect">
            <a:avLst/>
          </a:prstGeom>
        </p:spPr>
      </p:pic>
      <p:pic>
        <p:nvPicPr>
          <p:cNvPr id="19" name="図 18">
            <a:extLst>
              <a:ext uri="{FF2B5EF4-FFF2-40B4-BE49-F238E27FC236}">
                <a16:creationId xmlns:a16="http://schemas.microsoft.com/office/drawing/2014/main" id="{2E5C307D-7F3C-7D05-0583-F43789A5B97F}"/>
              </a:ext>
            </a:extLst>
          </p:cNvPr>
          <p:cNvPicPr>
            <a:picLocks noChangeAspect="1"/>
          </p:cNvPicPr>
          <p:nvPr/>
        </p:nvPicPr>
        <p:blipFill>
          <a:blip r:embed="rId6"/>
          <a:stretch>
            <a:fillRect/>
          </a:stretch>
        </p:blipFill>
        <p:spPr>
          <a:xfrm>
            <a:off x="3041912" y="5285438"/>
            <a:ext cx="1837152" cy="344466"/>
          </a:xfrm>
          <a:prstGeom prst="rect">
            <a:avLst/>
          </a:prstGeom>
        </p:spPr>
      </p:pic>
      <p:pic>
        <p:nvPicPr>
          <p:cNvPr id="21" name="図 20">
            <a:extLst>
              <a:ext uri="{FF2B5EF4-FFF2-40B4-BE49-F238E27FC236}">
                <a16:creationId xmlns:a16="http://schemas.microsoft.com/office/drawing/2014/main" id="{C0435D1E-2CD5-4F3B-16E8-175F0EDA71AE}"/>
              </a:ext>
            </a:extLst>
          </p:cNvPr>
          <p:cNvPicPr>
            <a:picLocks noChangeAspect="1"/>
          </p:cNvPicPr>
          <p:nvPr/>
        </p:nvPicPr>
        <p:blipFill>
          <a:blip r:embed="rId7"/>
          <a:stretch>
            <a:fillRect/>
          </a:stretch>
        </p:blipFill>
        <p:spPr>
          <a:xfrm>
            <a:off x="3041912" y="3053219"/>
            <a:ext cx="1980680" cy="344466"/>
          </a:xfrm>
          <a:prstGeom prst="rect">
            <a:avLst/>
          </a:prstGeom>
        </p:spPr>
      </p:pic>
      <p:pic>
        <p:nvPicPr>
          <p:cNvPr id="22" name="図 21">
            <a:extLst>
              <a:ext uri="{FF2B5EF4-FFF2-40B4-BE49-F238E27FC236}">
                <a16:creationId xmlns:a16="http://schemas.microsoft.com/office/drawing/2014/main" id="{70429B0E-5CB6-D6E4-D6EC-7E4C9F087B6C}"/>
              </a:ext>
            </a:extLst>
          </p:cNvPr>
          <p:cNvPicPr>
            <a:picLocks noChangeAspect="1"/>
          </p:cNvPicPr>
          <p:nvPr/>
        </p:nvPicPr>
        <p:blipFill>
          <a:blip r:embed="rId8"/>
          <a:stretch>
            <a:fillRect/>
          </a:stretch>
        </p:blipFill>
        <p:spPr>
          <a:xfrm>
            <a:off x="3032338" y="4038063"/>
            <a:ext cx="1990254" cy="344467"/>
          </a:xfrm>
          <a:prstGeom prst="rect">
            <a:avLst/>
          </a:prstGeom>
        </p:spPr>
      </p:pic>
      <p:pic>
        <p:nvPicPr>
          <p:cNvPr id="5" name="図 4">
            <a:extLst>
              <a:ext uri="{FF2B5EF4-FFF2-40B4-BE49-F238E27FC236}">
                <a16:creationId xmlns:a16="http://schemas.microsoft.com/office/drawing/2014/main" id="{12B67786-C702-5C30-9A15-0D67B1892C09}"/>
              </a:ext>
            </a:extLst>
          </p:cNvPr>
          <p:cNvPicPr>
            <a:picLocks noChangeAspect="1"/>
          </p:cNvPicPr>
          <p:nvPr/>
        </p:nvPicPr>
        <p:blipFill>
          <a:blip r:embed="rId9"/>
          <a:stretch>
            <a:fillRect/>
          </a:stretch>
        </p:blipFill>
        <p:spPr>
          <a:xfrm>
            <a:off x="3308552" y="4368664"/>
            <a:ext cx="1111595" cy="310213"/>
          </a:xfrm>
          <a:prstGeom prst="rect">
            <a:avLst/>
          </a:prstGeom>
        </p:spPr>
      </p:pic>
      <p:pic>
        <p:nvPicPr>
          <p:cNvPr id="8" name="図 7">
            <a:extLst>
              <a:ext uri="{FF2B5EF4-FFF2-40B4-BE49-F238E27FC236}">
                <a16:creationId xmlns:a16="http://schemas.microsoft.com/office/drawing/2014/main" id="{EEDFEB52-7D77-45AC-A411-6EFBEB4901C1}"/>
              </a:ext>
            </a:extLst>
          </p:cNvPr>
          <p:cNvPicPr>
            <a:picLocks noChangeAspect="1"/>
          </p:cNvPicPr>
          <p:nvPr/>
        </p:nvPicPr>
        <p:blipFill>
          <a:blip r:embed="rId10"/>
          <a:stretch>
            <a:fillRect/>
          </a:stretch>
        </p:blipFill>
        <p:spPr>
          <a:xfrm>
            <a:off x="1004235" y="1140834"/>
            <a:ext cx="2851859" cy="881062"/>
          </a:xfrm>
          <a:prstGeom prst="rect">
            <a:avLst/>
          </a:prstGeom>
        </p:spPr>
      </p:pic>
      <p:pic>
        <p:nvPicPr>
          <p:cNvPr id="9" name="図 8">
            <a:extLst>
              <a:ext uri="{FF2B5EF4-FFF2-40B4-BE49-F238E27FC236}">
                <a16:creationId xmlns:a16="http://schemas.microsoft.com/office/drawing/2014/main" id="{8D7DF6AE-B020-3C0E-9B33-C82DE5EE4745}"/>
              </a:ext>
            </a:extLst>
          </p:cNvPr>
          <p:cNvPicPr>
            <a:picLocks noChangeAspect="1"/>
          </p:cNvPicPr>
          <p:nvPr/>
        </p:nvPicPr>
        <p:blipFill>
          <a:blip r:embed="rId11"/>
          <a:stretch>
            <a:fillRect/>
          </a:stretch>
        </p:blipFill>
        <p:spPr>
          <a:xfrm>
            <a:off x="8505090" y="2361136"/>
            <a:ext cx="507118" cy="365125"/>
          </a:xfrm>
          <a:prstGeom prst="rect">
            <a:avLst/>
          </a:prstGeom>
        </p:spPr>
      </p:pic>
    </p:spTree>
    <p:extLst>
      <p:ext uri="{BB962C8B-B14F-4D97-AF65-F5344CB8AC3E}">
        <p14:creationId xmlns:p14="http://schemas.microsoft.com/office/powerpoint/2010/main" val="112967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26FED452-EC57-2D0E-C9BA-EE201AE21AD3}"/>
              </a:ext>
            </a:extLst>
          </p:cNvPr>
          <p:cNvPicPr>
            <a:picLocks noChangeAspect="1"/>
          </p:cNvPicPr>
          <p:nvPr/>
        </p:nvPicPr>
        <p:blipFill>
          <a:blip r:embed="rId3"/>
          <a:stretch>
            <a:fillRect/>
          </a:stretch>
        </p:blipFill>
        <p:spPr>
          <a:xfrm>
            <a:off x="0" y="1673156"/>
            <a:ext cx="6405665" cy="427044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重に見える光はどのような軌跡になっているか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829300" y="1639109"/>
            <a:ext cx="5524501" cy="4717243"/>
          </a:xfrm>
        </p:spPr>
        <p:txBody>
          <a:bodyPr>
            <a:normAutofit/>
          </a:bodyPr>
          <a:lstStyle/>
          <a:p>
            <a:pPr marL="0" indent="0">
              <a:lnSpc>
                <a:spcPct val="100000"/>
              </a:lnSpc>
              <a:buNone/>
            </a:pPr>
            <a:r>
              <a:rPr lang="ja-JP" altLang="en-US" sz="2400"/>
              <a:t>ブハダール時空において、ある点から放たれた光が描く軌道は左図のようになった。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この図は</a:t>
            </a:r>
            <a:r>
              <a:rPr lang="en-US" altLang="ja-JP" sz="2400" dirty="0"/>
              <a:t>1</a:t>
            </a:r>
            <a:r>
              <a:rPr lang="ja-JP" altLang="en-US" sz="2400"/>
              <a:t>次の像における光の軌道を示しているが、像が</a:t>
            </a:r>
            <a:r>
              <a:rPr lang="en-US" altLang="ja-JP" sz="2400" dirty="0"/>
              <a:t>2</a:t>
            </a:r>
            <a:r>
              <a:rPr lang="ja-JP" altLang="en-US" sz="2400"/>
              <a:t>重になることが確認できる。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シュバルツシルト時空では、赤の軌道が実現しない。</a:t>
            </a:r>
            <a:endParaRPr lang="en-US" altLang="ja-JP" sz="2400" dirty="0"/>
          </a:p>
          <a:p>
            <a:pPr marL="0" indent="0">
              <a:lnSpc>
                <a:spcPct val="100000"/>
              </a:lnSpc>
              <a:buNone/>
            </a:pP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pic>
        <p:nvPicPr>
          <p:cNvPr id="29" name="図 28">
            <a:extLst>
              <a:ext uri="{FF2B5EF4-FFF2-40B4-BE49-F238E27FC236}">
                <a16:creationId xmlns:a16="http://schemas.microsoft.com/office/drawing/2014/main" id="{CD0D3658-EF52-B310-FDD7-A4AA3B0E1ADB}"/>
              </a:ext>
            </a:extLst>
          </p:cNvPr>
          <p:cNvPicPr>
            <a:picLocks noChangeAspect="1"/>
          </p:cNvPicPr>
          <p:nvPr/>
        </p:nvPicPr>
        <p:blipFill>
          <a:blip r:embed="rId4"/>
          <a:stretch>
            <a:fillRect/>
          </a:stretch>
        </p:blipFill>
        <p:spPr>
          <a:xfrm>
            <a:off x="5033596" y="5811059"/>
            <a:ext cx="279400" cy="342900"/>
          </a:xfrm>
          <a:prstGeom prst="rect">
            <a:avLst/>
          </a:prstGeom>
        </p:spPr>
      </p:pic>
      <p:pic>
        <p:nvPicPr>
          <p:cNvPr id="30" name="図 29">
            <a:extLst>
              <a:ext uri="{FF2B5EF4-FFF2-40B4-BE49-F238E27FC236}">
                <a16:creationId xmlns:a16="http://schemas.microsoft.com/office/drawing/2014/main" id="{E8CF4675-8A91-5BC4-0C16-3721C9038C35}"/>
              </a:ext>
            </a:extLst>
          </p:cNvPr>
          <p:cNvPicPr>
            <a:picLocks noChangeAspect="1"/>
          </p:cNvPicPr>
          <p:nvPr/>
        </p:nvPicPr>
        <p:blipFill>
          <a:blip r:embed="rId5"/>
          <a:stretch>
            <a:fillRect/>
          </a:stretch>
        </p:blipFill>
        <p:spPr>
          <a:xfrm>
            <a:off x="882803" y="1639109"/>
            <a:ext cx="254000" cy="266700"/>
          </a:xfrm>
          <a:prstGeom prst="rect">
            <a:avLst/>
          </a:prstGeom>
        </p:spPr>
      </p:pic>
      <p:pic>
        <p:nvPicPr>
          <p:cNvPr id="33" name="図 32">
            <a:extLst>
              <a:ext uri="{FF2B5EF4-FFF2-40B4-BE49-F238E27FC236}">
                <a16:creationId xmlns:a16="http://schemas.microsoft.com/office/drawing/2014/main" id="{72AC8DED-4B34-5821-25EE-B6C32964EB81}"/>
              </a:ext>
            </a:extLst>
          </p:cNvPr>
          <p:cNvPicPr>
            <a:picLocks noChangeAspect="1"/>
          </p:cNvPicPr>
          <p:nvPr/>
        </p:nvPicPr>
        <p:blipFill>
          <a:blip r:embed="rId6"/>
          <a:stretch>
            <a:fillRect/>
          </a:stretch>
        </p:blipFill>
        <p:spPr>
          <a:xfrm>
            <a:off x="4614496" y="1639109"/>
            <a:ext cx="838200" cy="444500"/>
          </a:xfrm>
          <a:prstGeom prst="rect">
            <a:avLst/>
          </a:prstGeom>
        </p:spPr>
      </p:pic>
      <p:pic>
        <p:nvPicPr>
          <p:cNvPr id="5" name="図 4">
            <a:extLst>
              <a:ext uri="{FF2B5EF4-FFF2-40B4-BE49-F238E27FC236}">
                <a16:creationId xmlns:a16="http://schemas.microsoft.com/office/drawing/2014/main" id="{473F5F52-07E3-8415-6FC4-D9DD1143A6D1}"/>
              </a:ext>
            </a:extLst>
          </p:cNvPr>
          <p:cNvPicPr>
            <a:picLocks noChangeAspect="1"/>
          </p:cNvPicPr>
          <p:nvPr/>
        </p:nvPicPr>
        <p:blipFill>
          <a:blip r:embed="rId7"/>
          <a:stretch>
            <a:fillRect/>
          </a:stretch>
        </p:blipFill>
        <p:spPr>
          <a:xfrm>
            <a:off x="5033596" y="4521688"/>
            <a:ext cx="266700" cy="381000"/>
          </a:xfrm>
          <a:prstGeom prst="rect">
            <a:avLst/>
          </a:prstGeom>
        </p:spPr>
      </p:pic>
    </p:spTree>
    <p:extLst>
      <p:ext uri="{BB962C8B-B14F-4D97-AF65-F5344CB8AC3E}">
        <p14:creationId xmlns:p14="http://schemas.microsoft.com/office/powerpoint/2010/main" val="297651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3"/>
          <a:stretch>
            <a:fillRect/>
          </a:stretch>
        </p:blipFill>
        <p:spPr>
          <a:xfrm>
            <a:off x="7630120" y="1054648"/>
            <a:ext cx="4524911" cy="3016609"/>
          </a:xfrm>
          <a:prstGeom prst="rect">
            <a:avLst/>
          </a:prstGeom>
        </p:spPr>
      </p:pic>
      <p:pic>
        <p:nvPicPr>
          <p:cNvPr id="13" name="図 12">
            <a:extLst>
              <a:ext uri="{FF2B5EF4-FFF2-40B4-BE49-F238E27FC236}">
                <a16:creationId xmlns:a16="http://schemas.microsoft.com/office/drawing/2014/main" id="{758F9C7E-ACAB-B108-24D7-F6F362249A94}"/>
              </a:ext>
            </a:extLst>
          </p:cNvPr>
          <p:cNvPicPr>
            <a:picLocks noChangeAspect="1"/>
          </p:cNvPicPr>
          <p:nvPr/>
        </p:nvPicPr>
        <p:blipFill>
          <a:blip r:embed="rId4"/>
          <a:stretch>
            <a:fillRect/>
          </a:stretch>
        </p:blipFill>
        <p:spPr>
          <a:xfrm>
            <a:off x="-65618" y="1008640"/>
            <a:ext cx="4524913" cy="3016608"/>
          </a:xfrm>
          <a:prstGeom prst="rect">
            <a:avLst/>
          </a:prstGeom>
        </p:spPr>
      </p:pic>
      <p:pic>
        <p:nvPicPr>
          <p:cNvPr id="15" name="図 14">
            <a:extLst>
              <a:ext uri="{FF2B5EF4-FFF2-40B4-BE49-F238E27FC236}">
                <a16:creationId xmlns:a16="http://schemas.microsoft.com/office/drawing/2014/main" id="{94352284-6C8C-757C-46F9-66B08BDA1C3E}"/>
              </a:ext>
            </a:extLst>
          </p:cNvPr>
          <p:cNvPicPr>
            <a:picLocks noChangeAspect="1"/>
          </p:cNvPicPr>
          <p:nvPr/>
        </p:nvPicPr>
        <p:blipFill>
          <a:blip r:embed="rId5"/>
          <a:stretch>
            <a:fillRect/>
          </a:stretch>
        </p:blipFill>
        <p:spPr>
          <a:xfrm>
            <a:off x="3835047" y="1024483"/>
            <a:ext cx="4524914" cy="301660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6"/>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7"/>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8"/>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9"/>
          <a:stretch>
            <a:fillRect/>
          </a:stretch>
        </p:blipFill>
        <p:spPr>
          <a:xfrm>
            <a:off x="3888140"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0"/>
          <a:stretch>
            <a:fillRect/>
          </a:stretch>
        </p:blipFill>
        <p:spPr>
          <a:xfrm>
            <a:off x="338109" y="1248970"/>
            <a:ext cx="343334" cy="429168"/>
          </a:xfrm>
          <a:prstGeom prst="rect">
            <a:avLst/>
          </a:prstGeom>
        </p:spPr>
      </p:pic>
      <p:sp>
        <p:nvSpPr>
          <p:cNvPr id="6" name="コンテンツ プレースホルダー 2">
            <a:extLst>
              <a:ext uri="{FF2B5EF4-FFF2-40B4-BE49-F238E27FC236}">
                <a16:creationId xmlns:a16="http://schemas.microsoft.com/office/drawing/2014/main" id="{DF94AC15-478F-2C64-93CE-36A3D25A5346}"/>
              </a:ext>
            </a:extLst>
          </p:cNvPr>
          <p:cNvSpPr>
            <a:spLocks noGrp="1"/>
          </p:cNvSpPr>
          <p:nvPr>
            <p:ph idx="1"/>
          </p:nvPr>
        </p:nvSpPr>
        <p:spPr>
          <a:xfrm>
            <a:off x="838200" y="4289449"/>
            <a:ext cx="10515600" cy="2498639"/>
          </a:xfrm>
        </p:spPr>
        <p:txBody>
          <a:bodyPr>
            <a:normAutofit lnSpcReduction="10000"/>
          </a:bodyPr>
          <a:lstStyle/>
          <a:p>
            <a:pPr marL="0" indent="0">
              <a:lnSpc>
                <a:spcPct val="100000"/>
              </a:lnSpc>
              <a:buNone/>
            </a:pPr>
            <a:r>
              <a:rPr lang="ja-JP" altLang="en-US" sz="2400"/>
              <a:t>中心コアのコンパクトネス</a:t>
            </a:r>
            <a:r>
              <a:rPr lang="en-US" altLang="ja-JP" sz="2400" dirty="0"/>
              <a:t> a </a:t>
            </a:r>
            <a:r>
              <a:rPr lang="ja-JP" altLang="en-US" sz="2400"/>
              <a:t>を小さくすると、高次の像が消失する。</a:t>
            </a:r>
            <a:endParaRPr lang="en-US" altLang="ja-JP" sz="2400" dirty="0"/>
          </a:p>
          <a:p>
            <a:pPr marL="0" indent="0">
              <a:lnSpc>
                <a:spcPct val="100000"/>
              </a:lnSpc>
              <a:buNone/>
            </a:pPr>
            <a:r>
              <a:rPr lang="ja-JP" altLang="en-US" sz="2400"/>
              <a:t>コンパクトネスが小さいことは時空が平坦に近づくことを意味するので、この結果は直感と一致している。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また最高次で</a:t>
            </a:r>
            <a:r>
              <a:rPr lang="en-US" altLang="ja-JP" sz="2400" dirty="0"/>
              <a:t>1</a:t>
            </a:r>
            <a:r>
              <a:rPr lang="ja-JP" altLang="en-US" sz="2400"/>
              <a:t>重となっている像は、円盤が一部しか観測されないことを意味している。</a:t>
            </a:r>
            <a:endParaRPr lang="en-US" altLang="ja-JP" sz="2400" dirty="0"/>
          </a:p>
        </p:txBody>
      </p:sp>
      <p:sp>
        <p:nvSpPr>
          <p:cNvPr id="10" name="タイトル 1">
            <a:extLst>
              <a:ext uri="{FF2B5EF4-FFF2-40B4-BE49-F238E27FC236}">
                <a16:creationId xmlns:a16="http://schemas.microsoft.com/office/drawing/2014/main" id="{2BAA92AA-7C20-E357-FB80-3B1ACB8B0C2F}"/>
              </a:ext>
            </a:extLst>
          </p:cNvPr>
          <p:cNvSpPr txBox="1">
            <a:spLocks/>
          </p:cNvSpPr>
          <p:nvPr/>
        </p:nvSpPr>
        <p:spPr>
          <a:xfrm>
            <a:off x="1177636" y="69911"/>
            <a:ext cx="9836727"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solidFill>
                  <a:schemeClr val="bg1"/>
                </a:solidFill>
              </a:rPr>
              <a:t>コンパクトネスによる像の変化</a:t>
            </a:r>
          </a:p>
        </p:txBody>
      </p:sp>
    </p:spTree>
    <p:extLst>
      <p:ext uri="{BB962C8B-B14F-4D97-AF65-F5344CB8AC3E}">
        <p14:creationId xmlns:p14="http://schemas.microsoft.com/office/powerpoint/2010/main" val="398363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9F4121BC-2A08-F51F-857D-0CF350B3AF60}"/>
              </a:ext>
            </a:extLst>
          </p:cNvPr>
          <p:cNvGrpSpPr/>
          <p:nvPr/>
        </p:nvGrpSpPr>
        <p:grpSpPr>
          <a:xfrm>
            <a:off x="241365" y="1748611"/>
            <a:ext cx="6888265" cy="4200224"/>
            <a:chOff x="241365" y="1748611"/>
            <a:chExt cx="6888265" cy="4200224"/>
          </a:xfrm>
        </p:grpSpPr>
        <p:pic>
          <p:nvPicPr>
            <p:cNvPr id="11" name="図 10">
              <a:extLst>
                <a:ext uri="{FF2B5EF4-FFF2-40B4-BE49-F238E27FC236}">
                  <a16:creationId xmlns:a16="http://schemas.microsoft.com/office/drawing/2014/main" id="{B65E7FE1-574C-E368-9FED-AC2837400F32}"/>
                </a:ext>
              </a:extLst>
            </p:cNvPr>
            <p:cNvPicPr>
              <a:picLocks noChangeAspect="1"/>
            </p:cNvPicPr>
            <p:nvPr/>
          </p:nvPicPr>
          <p:blipFill>
            <a:blip r:embed="rId3"/>
            <a:stretch>
              <a:fillRect/>
            </a:stretch>
          </p:blipFill>
          <p:spPr>
            <a:xfrm>
              <a:off x="360269" y="1748611"/>
              <a:ext cx="6769361" cy="4200224"/>
            </a:xfrm>
            <a:prstGeom prst="rect">
              <a:avLst/>
            </a:prstGeom>
          </p:spPr>
        </p:pic>
        <p:sp>
          <p:nvSpPr>
            <p:cNvPr id="5" name="正方形/長方形 4">
              <a:extLst>
                <a:ext uri="{FF2B5EF4-FFF2-40B4-BE49-F238E27FC236}">
                  <a16:creationId xmlns:a16="http://schemas.microsoft.com/office/drawing/2014/main" id="{B297347F-0D3F-B981-48FF-183DFA959459}"/>
                </a:ext>
              </a:extLst>
            </p:cNvPr>
            <p:cNvSpPr/>
            <p:nvPr/>
          </p:nvSpPr>
          <p:spPr>
            <a:xfrm>
              <a:off x="259596" y="2590800"/>
              <a:ext cx="827314" cy="4136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7608181C-E765-5F0E-38A0-6C555CC647B6}"/>
                </a:ext>
              </a:extLst>
            </p:cNvPr>
            <p:cNvSpPr/>
            <p:nvPr/>
          </p:nvSpPr>
          <p:spPr>
            <a:xfrm>
              <a:off x="241365" y="3574501"/>
              <a:ext cx="827314" cy="4136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73253" y="50051"/>
            <a:ext cx="10857726" cy="984738"/>
          </a:xfrm>
        </p:spPr>
        <p:txBody>
          <a:bodyPr>
            <a:normAutofit/>
          </a:bodyPr>
          <a:lstStyle/>
          <a:p>
            <a:r>
              <a:rPr lang="ja-JP" altLang="en-US">
                <a:solidFill>
                  <a:schemeClr val="bg1"/>
                </a:solidFill>
              </a:rPr>
              <a:t>最高次の</a:t>
            </a:r>
            <a:r>
              <a:rPr lang="en-US" altLang="ja-JP" dirty="0">
                <a:solidFill>
                  <a:schemeClr val="bg1"/>
                </a:solidFill>
              </a:rPr>
              <a:t>1</a:t>
            </a:r>
            <a:r>
              <a:rPr lang="ja-JP" altLang="en-US">
                <a:solidFill>
                  <a:schemeClr val="bg1"/>
                </a:solidFill>
              </a:rPr>
              <a:t>重像で降着円盤の一部しか観測されない理由</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304919" y="1858000"/>
            <a:ext cx="4188912" cy="3976536"/>
          </a:xfrm>
        </p:spPr>
        <p:txBody>
          <a:bodyPr>
            <a:normAutofit/>
          </a:bodyPr>
          <a:lstStyle/>
          <a:p>
            <a:pPr marL="0" indent="0">
              <a:lnSpc>
                <a:spcPct val="100000"/>
              </a:lnSpc>
              <a:buNone/>
            </a:pPr>
            <a:r>
              <a:rPr lang="ja-JP" altLang="en-US" sz="2400">
                <a:solidFill>
                  <a:srgbClr val="FF0000"/>
                </a:solidFill>
              </a:rPr>
              <a:t>赤</a:t>
            </a:r>
            <a:r>
              <a:rPr lang="ja-JP" altLang="en-US" sz="2400"/>
              <a:t>、</a:t>
            </a:r>
            <a:r>
              <a:rPr lang="ja-JP" altLang="en-US" sz="2400">
                <a:solidFill>
                  <a:schemeClr val="tx2">
                    <a:lumMod val="50000"/>
                    <a:lumOff val="50000"/>
                  </a:schemeClr>
                </a:solidFill>
              </a:rPr>
              <a:t>青</a:t>
            </a:r>
            <a:r>
              <a:rPr lang="ja-JP" altLang="en-US" sz="2400"/>
              <a:t>、黒のバンドがそれぞれ</a:t>
            </a:r>
            <a:r>
              <a:rPr lang="en-US" altLang="ja-JP" sz="2400" dirty="0">
                <a:solidFill>
                  <a:srgbClr val="FF0000"/>
                </a:solidFill>
              </a:rPr>
              <a:t>0</a:t>
            </a:r>
            <a:r>
              <a:rPr lang="ja-JP" altLang="en-US" sz="2400">
                <a:solidFill>
                  <a:srgbClr val="FF0000"/>
                </a:solidFill>
              </a:rPr>
              <a:t>次</a:t>
            </a:r>
            <a:r>
              <a:rPr lang="ja-JP" altLang="en-US" sz="2400"/>
              <a:t>、</a:t>
            </a:r>
            <a:r>
              <a:rPr lang="en-US" altLang="ja-JP" sz="2400" dirty="0">
                <a:solidFill>
                  <a:schemeClr val="tx2">
                    <a:lumMod val="50000"/>
                    <a:lumOff val="50000"/>
                  </a:schemeClr>
                </a:solidFill>
              </a:rPr>
              <a:t>1</a:t>
            </a:r>
            <a:r>
              <a:rPr lang="ja-JP" altLang="en-US" sz="2400">
                <a:solidFill>
                  <a:schemeClr val="tx2">
                    <a:lumMod val="50000"/>
                    <a:lumOff val="50000"/>
                  </a:schemeClr>
                </a:solidFill>
              </a:rPr>
              <a:t>次</a:t>
            </a:r>
            <a:r>
              <a:rPr lang="ja-JP" altLang="en-US" sz="2400"/>
              <a:t>、</a:t>
            </a:r>
            <a:r>
              <a:rPr lang="en-US" altLang="ja-JP" sz="2400" dirty="0"/>
              <a:t>2</a:t>
            </a:r>
            <a:r>
              <a:rPr lang="ja-JP" altLang="en-US" sz="2400"/>
              <a:t>次の像が現れる範囲を意味している。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　　　　では黒のバンドの</a:t>
            </a:r>
            <a:endParaRPr lang="en-US" altLang="ja-JP" sz="2400" dirty="0"/>
          </a:p>
          <a:p>
            <a:pPr marL="0" indent="0">
              <a:lnSpc>
                <a:spcPct val="100000"/>
              </a:lnSpc>
              <a:buNone/>
            </a:pPr>
            <a:r>
              <a:rPr lang="ja-JP" altLang="en-US" sz="2400"/>
              <a:t>　　　　では青のバンドの</a:t>
            </a:r>
            <a:endParaRPr lang="en-US" altLang="ja-JP" sz="2400" dirty="0"/>
          </a:p>
          <a:p>
            <a:pPr marL="0" indent="0">
              <a:lnSpc>
                <a:spcPct val="100000"/>
              </a:lnSpc>
              <a:buNone/>
            </a:pPr>
            <a:r>
              <a:rPr lang="ja-JP" altLang="en-US" sz="2400"/>
              <a:t>全域で値をとらないないので一部しか像は現れない。</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pic>
        <p:nvPicPr>
          <p:cNvPr id="12" name="図 11">
            <a:extLst>
              <a:ext uri="{FF2B5EF4-FFF2-40B4-BE49-F238E27FC236}">
                <a16:creationId xmlns:a16="http://schemas.microsoft.com/office/drawing/2014/main" id="{08249068-7ABD-81DE-3402-5BB3E0437277}"/>
              </a:ext>
            </a:extLst>
          </p:cNvPr>
          <p:cNvPicPr>
            <a:picLocks noChangeAspect="1"/>
          </p:cNvPicPr>
          <p:nvPr/>
        </p:nvPicPr>
        <p:blipFill>
          <a:blip r:embed="rId4"/>
          <a:stretch>
            <a:fillRect/>
          </a:stretch>
        </p:blipFill>
        <p:spPr>
          <a:xfrm>
            <a:off x="360269" y="1853514"/>
            <a:ext cx="565411" cy="407096"/>
          </a:xfrm>
          <a:prstGeom prst="rect">
            <a:avLst/>
          </a:prstGeom>
        </p:spPr>
      </p:pic>
      <p:pic>
        <p:nvPicPr>
          <p:cNvPr id="8" name="図 7">
            <a:extLst>
              <a:ext uri="{FF2B5EF4-FFF2-40B4-BE49-F238E27FC236}">
                <a16:creationId xmlns:a16="http://schemas.microsoft.com/office/drawing/2014/main" id="{ADB530DD-0EE1-5950-13BD-EDEDB040E680}"/>
              </a:ext>
            </a:extLst>
          </p:cNvPr>
          <p:cNvPicPr>
            <a:picLocks noChangeAspect="1"/>
          </p:cNvPicPr>
          <p:nvPr/>
        </p:nvPicPr>
        <p:blipFill>
          <a:blip r:embed="rId5"/>
          <a:stretch>
            <a:fillRect/>
          </a:stretch>
        </p:blipFill>
        <p:spPr>
          <a:xfrm>
            <a:off x="6597335" y="5834535"/>
            <a:ext cx="228600" cy="368300"/>
          </a:xfrm>
          <a:prstGeom prst="rect">
            <a:avLst/>
          </a:prstGeom>
        </p:spPr>
      </p:pic>
      <p:pic>
        <p:nvPicPr>
          <p:cNvPr id="13" name="図 12">
            <a:extLst>
              <a:ext uri="{FF2B5EF4-FFF2-40B4-BE49-F238E27FC236}">
                <a16:creationId xmlns:a16="http://schemas.microsoft.com/office/drawing/2014/main" id="{27EDB3D2-E31B-5FF2-09E6-96907657C999}"/>
              </a:ext>
            </a:extLst>
          </p:cNvPr>
          <p:cNvPicPr>
            <a:picLocks noChangeAspect="1"/>
          </p:cNvPicPr>
          <p:nvPr/>
        </p:nvPicPr>
        <p:blipFill>
          <a:blip r:embed="rId6"/>
          <a:stretch>
            <a:fillRect/>
          </a:stretch>
        </p:blipFill>
        <p:spPr>
          <a:xfrm>
            <a:off x="1177636" y="6037735"/>
            <a:ext cx="1211477" cy="357485"/>
          </a:xfrm>
          <a:prstGeom prst="rect">
            <a:avLst/>
          </a:prstGeom>
        </p:spPr>
      </p:pic>
      <p:pic>
        <p:nvPicPr>
          <p:cNvPr id="16" name="図 15">
            <a:extLst>
              <a:ext uri="{FF2B5EF4-FFF2-40B4-BE49-F238E27FC236}">
                <a16:creationId xmlns:a16="http://schemas.microsoft.com/office/drawing/2014/main" id="{534FA95F-6633-35D8-95DD-5DD0D9273DB4}"/>
              </a:ext>
            </a:extLst>
          </p:cNvPr>
          <p:cNvPicPr>
            <a:picLocks noChangeAspect="1"/>
          </p:cNvPicPr>
          <p:nvPr/>
        </p:nvPicPr>
        <p:blipFill>
          <a:blip r:embed="rId7"/>
          <a:stretch>
            <a:fillRect/>
          </a:stretch>
        </p:blipFill>
        <p:spPr>
          <a:xfrm>
            <a:off x="1621369" y="2464061"/>
            <a:ext cx="827314" cy="228496"/>
          </a:xfrm>
          <a:prstGeom prst="rect">
            <a:avLst/>
          </a:prstGeom>
        </p:spPr>
      </p:pic>
      <p:pic>
        <p:nvPicPr>
          <p:cNvPr id="18" name="図 17">
            <a:extLst>
              <a:ext uri="{FF2B5EF4-FFF2-40B4-BE49-F238E27FC236}">
                <a16:creationId xmlns:a16="http://schemas.microsoft.com/office/drawing/2014/main" id="{1687751D-672A-B6F7-0AB4-C1E0AA57A81C}"/>
              </a:ext>
            </a:extLst>
          </p:cNvPr>
          <p:cNvPicPr>
            <a:picLocks noChangeAspect="1"/>
          </p:cNvPicPr>
          <p:nvPr/>
        </p:nvPicPr>
        <p:blipFill>
          <a:blip r:embed="rId8"/>
          <a:stretch>
            <a:fillRect/>
          </a:stretch>
        </p:blipFill>
        <p:spPr>
          <a:xfrm>
            <a:off x="1621369" y="3429000"/>
            <a:ext cx="827314" cy="228496"/>
          </a:xfrm>
          <a:prstGeom prst="rect">
            <a:avLst/>
          </a:prstGeom>
        </p:spPr>
      </p:pic>
      <p:pic>
        <p:nvPicPr>
          <p:cNvPr id="20" name="図 19">
            <a:extLst>
              <a:ext uri="{FF2B5EF4-FFF2-40B4-BE49-F238E27FC236}">
                <a16:creationId xmlns:a16="http://schemas.microsoft.com/office/drawing/2014/main" id="{319DDF87-41AD-DDC5-8D8E-C97A54EA8867}"/>
              </a:ext>
            </a:extLst>
          </p:cNvPr>
          <p:cNvPicPr>
            <a:picLocks noChangeAspect="1"/>
          </p:cNvPicPr>
          <p:nvPr/>
        </p:nvPicPr>
        <p:blipFill>
          <a:blip r:embed="rId9"/>
          <a:stretch>
            <a:fillRect/>
          </a:stretch>
        </p:blipFill>
        <p:spPr>
          <a:xfrm>
            <a:off x="1621369" y="4058073"/>
            <a:ext cx="827314" cy="228496"/>
          </a:xfrm>
          <a:prstGeom prst="rect">
            <a:avLst/>
          </a:prstGeom>
        </p:spPr>
      </p:pic>
      <p:pic>
        <p:nvPicPr>
          <p:cNvPr id="23" name="図 22">
            <a:extLst>
              <a:ext uri="{FF2B5EF4-FFF2-40B4-BE49-F238E27FC236}">
                <a16:creationId xmlns:a16="http://schemas.microsoft.com/office/drawing/2014/main" id="{4C2B3270-0110-A1FE-E5A8-7BD180FFEBE0}"/>
              </a:ext>
            </a:extLst>
          </p:cNvPr>
          <p:cNvPicPr>
            <a:picLocks noChangeAspect="1"/>
          </p:cNvPicPr>
          <p:nvPr/>
        </p:nvPicPr>
        <p:blipFill>
          <a:blip r:embed="rId8"/>
          <a:stretch>
            <a:fillRect/>
          </a:stretch>
        </p:blipFill>
        <p:spPr>
          <a:xfrm>
            <a:off x="7425557" y="3587671"/>
            <a:ext cx="1042364" cy="287891"/>
          </a:xfrm>
          <a:prstGeom prst="rect">
            <a:avLst/>
          </a:prstGeom>
        </p:spPr>
      </p:pic>
      <p:pic>
        <p:nvPicPr>
          <p:cNvPr id="25" name="図 24">
            <a:extLst>
              <a:ext uri="{FF2B5EF4-FFF2-40B4-BE49-F238E27FC236}">
                <a16:creationId xmlns:a16="http://schemas.microsoft.com/office/drawing/2014/main" id="{1944FAFA-BF5A-AF82-5CA8-9E963136FD6E}"/>
              </a:ext>
            </a:extLst>
          </p:cNvPr>
          <p:cNvPicPr>
            <a:picLocks noChangeAspect="1"/>
          </p:cNvPicPr>
          <p:nvPr/>
        </p:nvPicPr>
        <p:blipFill>
          <a:blip r:embed="rId9"/>
          <a:stretch>
            <a:fillRect/>
          </a:stretch>
        </p:blipFill>
        <p:spPr>
          <a:xfrm>
            <a:off x="7425557" y="4058073"/>
            <a:ext cx="1042364" cy="287891"/>
          </a:xfrm>
          <a:prstGeom prst="rect">
            <a:avLst/>
          </a:prstGeom>
        </p:spPr>
      </p:pic>
    </p:spTree>
    <p:extLst>
      <p:ext uri="{BB962C8B-B14F-4D97-AF65-F5344CB8AC3E}">
        <p14:creationId xmlns:p14="http://schemas.microsoft.com/office/powerpoint/2010/main" val="416927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5E8C66F-12F3-DFB0-E98E-CF55F2E39716}"/>
              </a:ext>
            </a:extLst>
          </p:cNvPr>
          <p:cNvPicPr>
            <a:picLocks noChangeAspect="1"/>
          </p:cNvPicPr>
          <p:nvPr/>
        </p:nvPicPr>
        <p:blipFill>
          <a:blip r:embed="rId3"/>
          <a:stretch>
            <a:fillRect/>
          </a:stretch>
        </p:blipFill>
        <p:spPr>
          <a:xfrm>
            <a:off x="638922" y="143972"/>
            <a:ext cx="9836727" cy="737754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降着円盤が一部分しか観測されない状況の可視化</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096000" y="3997842"/>
            <a:ext cx="5257800" cy="2716186"/>
          </a:xfrm>
        </p:spPr>
        <p:txBody>
          <a:bodyPr>
            <a:normAutofit/>
          </a:bodyPr>
          <a:lstStyle/>
          <a:p>
            <a:pPr marL="0" indent="0">
              <a:lnSpc>
                <a:spcPct val="100000"/>
              </a:lnSpc>
              <a:buNone/>
            </a:pPr>
            <a:r>
              <a:rPr lang="ja-JP" altLang="en-US" sz="2400"/>
              <a:t>一部しか像が現れないような状況を可視化すると左図のようになる。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これはブハダール時空に現れる特徴的な状況である。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Tree>
    <p:extLst>
      <p:ext uri="{BB962C8B-B14F-4D97-AF65-F5344CB8AC3E}">
        <p14:creationId xmlns:p14="http://schemas.microsoft.com/office/powerpoint/2010/main" val="29869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まとめ</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327760"/>
            <a:ext cx="9836728" cy="5161880"/>
          </a:xfrm>
        </p:spPr>
        <p:txBody>
          <a:bodyPr>
            <a:normAutofit/>
          </a:bodyPr>
          <a:lstStyle/>
          <a:p>
            <a:pPr marL="0" indent="0">
              <a:lnSpc>
                <a:spcPct val="100000"/>
              </a:lnSpc>
              <a:buNone/>
            </a:pPr>
            <a:r>
              <a:rPr lang="ja-JP" altLang="en-US" sz="2400"/>
              <a:t>測地線方程式と光の条件を用いて、光の軌道が満たすべき微分方程式を導出した。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導出した微分方程式から、ブハダール時空における降着円盤の像を作成した。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作成した像とシュバルツシルト時空の像を比較することで、時空構造の違いが像にどのような変化を与えるかを考察した。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像が</a:t>
            </a:r>
            <a:r>
              <a:rPr lang="en-US" altLang="ja-JP" sz="2400" dirty="0"/>
              <a:t>2</a:t>
            </a:r>
            <a:r>
              <a:rPr lang="ja-JP" altLang="en-US" sz="2400"/>
              <a:t>重に見える原因や、ブハダール時空における像の特徴を考えた。</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17</a:t>
            </a:fld>
            <a:r>
              <a:rPr lang="en-US" dirty="0"/>
              <a:t>/n</a:t>
            </a:r>
          </a:p>
        </p:txBody>
      </p:sp>
    </p:spTree>
    <p:extLst>
      <p:ext uri="{BB962C8B-B14F-4D97-AF65-F5344CB8AC3E}">
        <p14:creationId xmlns:p14="http://schemas.microsoft.com/office/powerpoint/2010/main" val="399970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extLst>
              <p:ext uri="{D42A27DB-BD31-4B8C-83A1-F6EECF244321}">
                <p14:modId xmlns:p14="http://schemas.microsoft.com/office/powerpoint/2010/main" val="4084465866"/>
              </p:ext>
            </p:extLst>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30" name="図 29">
            <a:extLst>
              <a:ext uri="{FF2B5EF4-FFF2-40B4-BE49-F238E27FC236}">
                <a16:creationId xmlns:a16="http://schemas.microsoft.com/office/drawing/2014/main" id="{08EE70C7-5407-66F9-5C07-1684926D0767}"/>
              </a:ext>
            </a:extLst>
          </p:cNvPr>
          <p:cNvPicPr>
            <a:picLocks noChangeAspect="1"/>
          </p:cNvPicPr>
          <p:nvPr/>
        </p:nvPicPr>
        <p:blipFill>
          <a:blip r:embed="rId3"/>
          <a:stretch>
            <a:fillRect/>
          </a:stretch>
        </p:blipFill>
        <p:spPr>
          <a:xfrm>
            <a:off x="8329065" y="4746818"/>
            <a:ext cx="1257300" cy="368300"/>
          </a:xfrm>
          <a:prstGeom prst="rect">
            <a:avLst/>
          </a:prstGeom>
        </p:spPr>
      </p:pic>
      <p:pic>
        <p:nvPicPr>
          <p:cNvPr id="31" name="図 30">
            <a:extLst>
              <a:ext uri="{FF2B5EF4-FFF2-40B4-BE49-F238E27FC236}">
                <a16:creationId xmlns:a16="http://schemas.microsoft.com/office/drawing/2014/main" id="{51BF3CC8-E146-1869-9ADC-5C7912C12CA8}"/>
              </a:ext>
            </a:extLst>
          </p:cNvPr>
          <p:cNvPicPr>
            <a:picLocks noChangeAspect="1"/>
          </p:cNvPicPr>
          <p:nvPr/>
        </p:nvPicPr>
        <p:blipFill>
          <a:blip r:embed="rId4"/>
          <a:stretch>
            <a:fillRect/>
          </a:stretch>
        </p:blipFill>
        <p:spPr>
          <a:xfrm>
            <a:off x="8468651" y="3731837"/>
            <a:ext cx="1066800" cy="457200"/>
          </a:xfrm>
          <a:prstGeom prst="rect">
            <a:avLst/>
          </a:prstGeom>
        </p:spPr>
      </p:pic>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5"/>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6"/>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7"/>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8"/>
          <a:stretch>
            <a:fillRect/>
          </a:stretch>
        </p:blipFill>
        <p:spPr>
          <a:xfrm>
            <a:off x="2796544" y="3787489"/>
            <a:ext cx="558800" cy="368300"/>
          </a:xfrm>
          <a:prstGeom prst="rect">
            <a:avLst/>
          </a:prstGeom>
        </p:spPr>
      </p:pic>
      <p:pic>
        <p:nvPicPr>
          <p:cNvPr id="53" name="図 52">
            <a:extLst>
              <a:ext uri="{FF2B5EF4-FFF2-40B4-BE49-F238E27FC236}">
                <a16:creationId xmlns:a16="http://schemas.microsoft.com/office/drawing/2014/main" id="{DCE41442-46D7-2CB3-4015-6FBEF3CD45A5}"/>
              </a:ext>
            </a:extLst>
          </p:cNvPr>
          <p:cNvPicPr>
            <a:picLocks noChangeAspect="1"/>
          </p:cNvPicPr>
          <p:nvPr/>
        </p:nvPicPr>
        <p:blipFill>
          <a:blip r:embed="rId9"/>
          <a:stretch>
            <a:fillRect/>
          </a:stretch>
        </p:blipFill>
        <p:spPr>
          <a:xfrm>
            <a:off x="6368277" y="3787489"/>
            <a:ext cx="1257300" cy="368300"/>
          </a:xfrm>
          <a:prstGeom prst="rect">
            <a:avLst/>
          </a:prstGeom>
        </p:spPr>
      </p:pic>
      <p:pic>
        <p:nvPicPr>
          <p:cNvPr id="55" name="図 54">
            <a:extLst>
              <a:ext uri="{FF2B5EF4-FFF2-40B4-BE49-F238E27FC236}">
                <a16:creationId xmlns:a16="http://schemas.microsoft.com/office/drawing/2014/main" id="{66F562DB-EC43-9C37-4E61-45DC6FFD5250}"/>
              </a:ext>
            </a:extLst>
          </p:cNvPr>
          <p:cNvPicPr>
            <a:picLocks noChangeAspect="1"/>
          </p:cNvPicPr>
          <p:nvPr/>
        </p:nvPicPr>
        <p:blipFill>
          <a:blip r:embed="rId9"/>
          <a:stretch>
            <a:fillRect/>
          </a:stretch>
        </p:blipFill>
        <p:spPr>
          <a:xfrm>
            <a:off x="6362685" y="4752569"/>
            <a:ext cx="1257300" cy="368300"/>
          </a:xfrm>
          <a:prstGeom prst="rect">
            <a:avLst/>
          </a:prstGeom>
        </p:spPr>
      </p:pic>
      <p:sp>
        <p:nvSpPr>
          <p:cNvPr id="61" name="角丸四角形 60">
            <a:extLst>
              <a:ext uri="{FF2B5EF4-FFF2-40B4-BE49-F238E27FC236}">
                <a16:creationId xmlns:a16="http://schemas.microsoft.com/office/drawing/2014/main" id="{C0EBABBB-CB5B-DB24-EA7D-1B677B290E8E}"/>
              </a:ext>
            </a:extLst>
          </p:cNvPr>
          <p:cNvSpPr/>
          <p:nvPr/>
        </p:nvSpPr>
        <p:spPr>
          <a:xfrm>
            <a:off x="6117765" y="466045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pic>
        <p:nvPicPr>
          <p:cNvPr id="56" name="図 55">
            <a:extLst>
              <a:ext uri="{FF2B5EF4-FFF2-40B4-BE49-F238E27FC236}">
                <a16:creationId xmlns:a16="http://schemas.microsoft.com/office/drawing/2014/main" id="{592B7202-6E4A-C74F-3C43-539EBE9D5879}"/>
              </a:ext>
            </a:extLst>
          </p:cNvPr>
          <p:cNvPicPr>
            <a:picLocks noChangeAspect="1"/>
          </p:cNvPicPr>
          <p:nvPr/>
        </p:nvPicPr>
        <p:blipFill>
          <a:blip r:embed="rId10"/>
          <a:stretch>
            <a:fillRect/>
          </a:stretch>
        </p:blipFill>
        <p:spPr>
          <a:xfrm>
            <a:off x="6406227" y="2854704"/>
            <a:ext cx="1066800" cy="457200"/>
          </a:xfrm>
          <a:prstGeom prst="rect">
            <a:avLst/>
          </a:prstGeom>
        </p:spPr>
      </p:pic>
      <p:pic>
        <p:nvPicPr>
          <p:cNvPr id="57" name="図 56">
            <a:extLst>
              <a:ext uri="{FF2B5EF4-FFF2-40B4-BE49-F238E27FC236}">
                <a16:creationId xmlns:a16="http://schemas.microsoft.com/office/drawing/2014/main" id="{10C90BD5-93C9-5B38-721C-F77EDF6E7773}"/>
              </a:ext>
            </a:extLst>
          </p:cNvPr>
          <p:cNvPicPr>
            <a:picLocks noChangeAspect="1"/>
          </p:cNvPicPr>
          <p:nvPr/>
        </p:nvPicPr>
        <p:blipFill>
          <a:blip r:embed="rId11"/>
          <a:stretch>
            <a:fillRect/>
          </a:stretch>
        </p:blipFill>
        <p:spPr>
          <a:xfrm>
            <a:off x="4531822" y="2854704"/>
            <a:ext cx="1066800" cy="457200"/>
          </a:xfrm>
          <a:prstGeom prst="rect">
            <a:avLst/>
          </a:prstGeom>
        </p:spPr>
      </p:pic>
      <p:pic>
        <p:nvPicPr>
          <p:cNvPr id="58" name="図 57">
            <a:extLst>
              <a:ext uri="{FF2B5EF4-FFF2-40B4-BE49-F238E27FC236}">
                <a16:creationId xmlns:a16="http://schemas.microsoft.com/office/drawing/2014/main" id="{9D98ABF2-5935-0BB0-F96B-E37773A817C6}"/>
              </a:ext>
            </a:extLst>
          </p:cNvPr>
          <p:cNvPicPr>
            <a:picLocks noChangeAspect="1"/>
          </p:cNvPicPr>
          <p:nvPr/>
        </p:nvPicPr>
        <p:blipFill>
          <a:blip r:embed="rId11"/>
          <a:stretch>
            <a:fillRect/>
          </a:stretch>
        </p:blipFill>
        <p:spPr>
          <a:xfrm>
            <a:off x="4458403" y="3787489"/>
            <a:ext cx="1066800" cy="457200"/>
          </a:xfrm>
          <a:prstGeom prst="rect">
            <a:avLst/>
          </a:prstGeom>
        </p:spPr>
      </p:pic>
      <p:pic>
        <p:nvPicPr>
          <p:cNvPr id="59" name="図 58">
            <a:extLst>
              <a:ext uri="{FF2B5EF4-FFF2-40B4-BE49-F238E27FC236}">
                <a16:creationId xmlns:a16="http://schemas.microsoft.com/office/drawing/2014/main" id="{78A19F1B-AE94-1C4A-8B2E-F91638334A42}"/>
              </a:ext>
            </a:extLst>
          </p:cNvPr>
          <p:cNvPicPr>
            <a:picLocks noChangeAspect="1"/>
          </p:cNvPicPr>
          <p:nvPr/>
        </p:nvPicPr>
        <p:blipFill>
          <a:blip r:embed="rId11"/>
          <a:stretch>
            <a:fillRect/>
          </a:stretch>
        </p:blipFill>
        <p:spPr>
          <a:xfrm>
            <a:off x="4458403" y="4720274"/>
            <a:ext cx="1066800" cy="457200"/>
          </a:xfrm>
          <a:prstGeom prst="rect">
            <a:avLst/>
          </a:prstGeom>
        </p:spPr>
      </p:pic>
      <p:sp>
        <p:nvSpPr>
          <p:cNvPr id="60" name="角丸四角形 59">
            <a:extLst>
              <a:ext uri="{FF2B5EF4-FFF2-40B4-BE49-F238E27FC236}">
                <a16:creationId xmlns:a16="http://schemas.microsoft.com/office/drawing/2014/main" id="{5620643A-0924-20A8-93D4-56FDC8B27CEF}"/>
              </a:ext>
            </a:extLst>
          </p:cNvPr>
          <p:cNvSpPr/>
          <p:nvPr/>
        </p:nvSpPr>
        <p:spPr>
          <a:xfrm>
            <a:off x="6117770" y="369680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98975" y="4651366"/>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153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pic>
        <p:nvPicPr>
          <p:cNvPr id="6" name="図 5">
            <a:extLst>
              <a:ext uri="{FF2B5EF4-FFF2-40B4-BE49-F238E27FC236}">
                <a16:creationId xmlns:a16="http://schemas.microsoft.com/office/drawing/2014/main" id="{60762125-D431-E5D7-9728-520CD2D1493B}"/>
              </a:ext>
            </a:extLst>
          </p:cNvPr>
          <p:cNvPicPr>
            <a:picLocks noChangeAspect="1"/>
          </p:cNvPicPr>
          <p:nvPr/>
        </p:nvPicPr>
        <p:blipFill>
          <a:blip r:embed="rId3"/>
          <a:stretch>
            <a:fillRect/>
          </a:stretch>
        </p:blipFill>
        <p:spPr>
          <a:xfrm>
            <a:off x="748501" y="1283532"/>
            <a:ext cx="3525572" cy="2350668"/>
          </a:xfrm>
          <a:prstGeom prst="rect">
            <a:avLst/>
          </a:prstGeom>
        </p:spPr>
      </p:pic>
      <p:pic>
        <p:nvPicPr>
          <p:cNvPr id="9" name="図 8">
            <a:extLst>
              <a:ext uri="{FF2B5EF4-FFF2-40B4-BE49-F238E27FC236}">
                <a16:creationId xmlns:a16="http://schemas.microsoft.com/office/drawing/2014/main" id="{E0EE58AC-7D91-BF2D-0AA5-750FFDC39AB4}"/>
              </a:ext>
            </a:extLst>
          </p:cNvPr>
          <p:cNvPicPr>
            <a:picLocks noChangeAspect="1"/>
          </p:cNvPicPr>
          <p:nvPr/>
        </p:nvPicPr>
        <p:blipFill>
          <a:blip r:embed="rId4"/>
          <a:stretch>
            <a:fillRect/>
          </a:stretch>
        </p:blipFill>
        <p:spPr>
          <a:xfrm>
            <a:off x="3689920" y="1286923"/>
            <a:ext cx="3520486" cy="2347277"/>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5"/>
          <a:stretch>
            <a:fillRect/>
          </a:stretch>
        </p:blipFill>
        <p:spPr>
          <a:xfrm>
            <a:off x="6648835" y="1339725"/>
            <a:ext cx="3520486" cy="2346992"/>
          </a:xfrm>
          <a:prstGeom prst="rect">
            <a:avLst/>
          </a:prstGeom>
        </p:spPr>
      </p:pic>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385454" y="1106694"/>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2078078" y="6235798"/>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7992275" y="623579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4985864" y="6235798"/>
            <a:ext cx="1102066" cy="304380"/>
          </a:xfrm>
          <a:prstGeom prst="rect">
            <a:avLst/>
          </a:prstGeom>
        </p:spPr>
      </p:pic>
      <p:pic>
        <p:nvPicPr>
          <p:cNvPr id="25" name="図 24">
            <a:extLst>
              <a:ext uri="{FF2B5EF4-FFF2-40B4-BE49-F238E27FC236}">
                <a16:creationId xmlns:a16="http://schemas.microsoft.com/office/drawing/2014/main" id="{853E4469-A2C1-03FD-4F25-F10C65925DE3}"/>
              </a:ext>
            </a:extLst>
          </p:cNvPr>
          <p:cNvPicPr>
            <a:picLocks noChangeAspect="1"/>
          </p:cNvPicPr>
          <p:nvPr/>
        </p:nvPicPr>
        <p:blipFill>
          <a:blip r:embed="rId10"/>
          <a:stretch>
            <a:fillRect/>
          </a:stretch>
        </p:blipFill>
        <p:spPr>
          <a:xfrm>
            <a:off x="766356" y="3835001"/>
            <a:ext cx="3420205" cy="2280415"/>
          </a:xfrm>
          <a:prstGeom prst="rect">
            <a:avLst/>
          </a:prstGeom>
        </p:spPr>
      </p:pic>
      <p:pic>
        <p:nvPicPr>
          <p:cNvPr id="27" name="図 26">
            <a:extLst>
              <a:ext uri="{FF2B5EF4-FFF2-40B4-BE49-F238E27FC236}">
                <a16:creationId xmlns:a16="http://schemas.microsoft.com/office/drawing/2014/main" id="{612C2961-6784-097D-6222-8E02046919FA}"/>
              </a:ext>
            </a:extLst>
          </p:cNvPr>
          <p:cNvPicPr>
            <a:picLocks noChangeAspect="1"/>
          </p:cNvPicPr>
          <p:nvPr/>
        </p:nvPicPr>
        <p:blipFill>
          <a:blip r:embed="rId11"/>
          <a:stretch>
            <a:fillRect/>
          </a:stretch>
        </p:blipFill>
        <p:spPr>
          <a:xfrm>
            <a:off x="3740060" y="3799142"/>
            <a:ext cx="3420205" cy="2280415"/>
          </a:xfrm>
          <a:prstGeom prst="rect">
            <a:avLst/>
          </a:prstGeom>
        </p:spPr>
      </p:pic>
      <p:pic>
        <p:nvPicPr>
          <p:cNvPr id="29" name="図 28">
            <a:extLst>
              <a:ext uri="{FF2B5EF4-FFF2-40B4-BE49-F238E27FC236}">
                <a16:creationId xmlns:a16="http://schemas.microsoft.com/office/drawing/2014/main" id="{9A8F6950-BDE3-0471-F6A3-2950C8C76B5B}"/>
              </a:ext>
            </a:extLst>
          </p:cNvPr>
          <p:cNvPicPr>
            <a:picLocks noChangeAspect="1"/>
          </p:cNvPicPr>
          <p:nvPr/>
        </p:nvPicPr>
        <p:blipFill>
          <a:blip r:embed="rId12"/>
          <a:stretch>
            <a:fillRect/>
          </a:stretch>
        </p:blipFill>
        <p:spPr>
          <a:xfrm>
            <a:off x="6698766" y="3799142"/>
            <a:ext cx="3420623" cy="2280415"/>
          </a:xfrm>
          <a:prstGeom prst="rect">
            <a:avLst/>
          </a:prstGeom>
        </p:spPr>
      </p:pic>
      <p:pic>
        <p:nvPicPr>
          <p:cNvPr id="30" name="図 29">
            <a:extLst>
              <a:ext uri="{FF2B5EF4-FFF2-40B4-BE49-F238E27FC236}">
                <a16:creationId xmlns:a16="http://schemas.microsoft.com/office/drawing/2014/main" id="{C544817D-E69F-7EFE-1F60-D5A4D03D303A}"/>
              </a:ext>
            </a:extLst>
          </p:cNvPr>
          <p:cNvPicPr>
            <a:picLocks noChangeAspect="1"/>
          </p:cNvPicPr>
          <p:nvPr/>
        </p:nvPicPr>
        <p:blipFill>
          <a:blip r:embed="rId13"/>
          <a:stretch>
            <a:fillRect/>
          </a:stretch>
        </p:blipFill>
        <p:spPr>
          <a:xfrm>
            <a:off x="1385454" y="3623593"/>
            <a:ext cx="1244431" cy="367209"/>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4"/>
          <a:stretch>
            <a:fillRect/>
          </a:stretch>
        </p:blipFill>
        <p:spPr>
          <a:xfrm>
            <a:off x="3733555" y="3205218"/>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5"/>
          <a:stretch>
            <a:fillRect/>
          </a:stretch>
        </p:blipFill>
        <p:spPr>
          <a:xfrm>
            <a:off x="1072442" y="1525948"/>
            <a:ext cx="343334" cy="429168"/>
          </a:xfrm>
          <a:prstGeom prst="rect">
            <a:avLst/>
          </a:prstGeom>
        </p:spPr>
      </p:pic>
      <p:sp>
        <p:nvSpPr>
          <p:cNvPr id="8" name="コンテンツ プレースホルダー 2">
            <a:extLst>
              <a:ext uri="{FF2B5EF4-FFF2-40B4-BE49-F238E27FC236}">
                <a16:creationId xmlns:a16="http://schemas.microsoft.com/office/drawing/2014/main" id="{2BC812A9-1048-C4A4-EC63-6E7C8F548D06}"/>
              </a:ext>
            </a:extLst>
          </p:cNvPr>
          <p:cNvSpPr txBox="1">
            <a:spLocks/>
          </p:cNvSpPr>
          <p:nvPr/>
        </p:nvSpPr>
        <p:spPr>
          <a:xfrm>
            <a:off x="9598118" y="1816164"/>
            <a:ext cx="2869600" cy="35125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光の軌道が</a:t>
            </a:r>
            <a:endParaRPr lang="en-US" altLang="ja-JP" sz="2400" dirty="0"/>
          </a:p>
          <a:p>
            <a:pPr marL="0" indent="0">
              <a:lnSpc>
                <a:spcPct val="100000"/>
              </a:lnSpc>
              <a:buFont typeface="Arial" panose="020B0604020202020204" pitchFamily="34" charset="0"/>
              <a:buNone/>
            </a:pPr>
            <a:r>
              <a:rPr lang="ja-JP" altLang="en-US" sz="2400"/>
              <a:t>赤道面を横切る</a:t>
            </a:r>
            <a:endParaRPr lang="en-US" altLang="ja-JP" sz="2400" dirty="0"/>
          </a:p>
          <a:p>
            <a:pPr marL="0" indent="0">
              <a:lnSpc>
                <a:spcPct val="100000"/>
              </a:lnSpc>
              <a:buFont typeface="Arial" panose="020B0604020202020204" pitchFamily="34" charset="0"/>
              <a:buNone/>
            </a:pPr>
            <a:r>
              <a:rPr lang="ja-JP" altLang="en-US" sz="2400"/>
              <a:t>回数で色分け</a:t>
            </a: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r>
              <a:rPr lang="ja-JP" altLang="en-US" sz="2400">
                <a:solidFill>
                  <a:srgbClr val="FF0000"/>
                </a:solidFill>
              </a:rPr>
              <a:t>赤</a:t>
            </a:r>
            <a:r>
              <a:rPr lang="ja-JP" altLang="en-US" sz="2400"/>
              <a:t>：</a:t>
            </a:r>
            <a:r>
              <a:rPr lang="en-US" altLang="ja-JP" sz="2400" dirty="0"/>
              <a:t>0</a:t>
            </a:r>
            <a:r>
              <a:rPr lang="ja-JP" altLang="en-US" sz="2400"/>
              <a:t>回</a:t>
            </a:r>
            <a:endParaRPr lang="en-US" altLang="ja-JP" sz="2400" dirty="0"/>
          </a:p>
          <a:p>
            <a:pPr marL="0" indent="0">
              <a:lnSpc>
                <a:spcPct val="100000"/>
              </a:lnSpc>
              <a:buFont typeface="Arial" panose="020B0604020202020204" pitchFamily="34" charset="0"/>
              <a:buNone/>
            </a:pPr>
            <a:r>
              <a:rPr lang="ja-JP" altLang="en-US" sz="2400">
                <a:solidFill>
                  <a:srgbClr val="0070C0"/>
                </a:solidFill>
              </a:rPr>
              <a:t>青</a:t>
            </a:r>
            <a:r>
              <a:rPr lang="ja-JP" altLang="en-US" sz="2400"/>
              <a:t>：</a:t>
            </a:r>
            <a:r>
              <a:rPr lang="en-US" altLang="ja-JP" sz="2400" dirty="0"/>
              <a:t>1</a:t>
            </a:r>
            <a:r>
              <a:rPr lang="ja-JP" altLang="en-US" sz="2400"/>
              <a:t>回</a:t>
            </a:r>
            <a:endParaRPr lang="en-US" altLang="ja-JP" sz="2400" dirty="0"/>
          </a:p>
          <a:p>
            <a:pPr marL="0" indent="0">
              <a:lnSpc>
                <a:spcPct val="100000"/>
              </a:lnSpc>
              <a:buFont typeface="Arial" panose="020B0604020202020204" pitchFamily="34" charset="0"/>
              <a:buNone/>
            </a:pPr>
            <a:r>
              <a:rPr lang="ja-JP" altLang="en-US" sz="2400"/>
              <a:t>黒：２回</a:t>
            </a:r>
            <a:endParaRPr lang="en-US" altLang="ja-JP" sz="2400" dirty="0"/>
          </a:p>
          <a:p>
            <a:pPr marL="0" indent="0">
              <a:lnSpc>
                <a:spcPct val="100000"/>
              </a:lnSpc>
              <a:buFont typeface="Arial" panose="020B0604020202020204" pitchFamily="34" charset="0"/>
              <a:buNone/>
            </a:pPr>
            <a:endParaRPr lang="en-US" altLang="ja-JP" sz="2400" dirty="0"/>
          </a:p>
        </p:txBody>
      </p:sp>
    </p:spTree>
    <p:extLst>
      <p:ext uri="{BB962C8B-B14F-4D97-AF65-F5344CB8AC3E}">
        <p14:creationId xmlns:p14="http://schemas.microsoft.com/office/powerpoint/2010/main" val="884267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導入</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7" y="2387788"/>
            <a:ext cx="10176164" cy="2937164"/>
          </a:xfrm>
        </p:spPr>
        <p:txBody>
          <a:bodyPr>
            <a:normAutofit/>
          </a:bodyPr>
          <a:lstStyle/>
          <a:p>
            <a:pPr marL="0" indent="0">
              <a:lnSpc>
                <a:spcPct val="100000"/>
              </a:lnSpc>
              <a:buNone/>
            </a:pPr>
            <a:r>
              <a:rPr lang="ja-JP" altLang="en-US" sz="2400"/>
              <a:t>大輪講の発表では、ブラックホールを表す時空である</a:t>
            </a:r>
            <a:r>
              <a:rPr lang="ja-JP" altLang="en-US" sz="2400">
                <a:solidFill>
                  <a:srgbClr val="FF0000"/>
                </a:solidFill>
              </a:rPr>
              <a:t>シュバルツシルト時空</a:t>
            </a:r>
            <a:r>
              <a:rPr lang="ja-JP" altLang="en-US" sz="2400"/>
              <a:t>において、発光する円盤（降着円盤）のイメージングを行なった。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卒業研究では、中心領域に高密度の物質場が分布するモデル（高密度コアモデル）を与える</a:t>
            </a:r>
            <a:r>
              <a:rPr lang="ja-JP" altLang="en-US" sz="2400">
                <a:solidFill>
                  <a:srgbClr val="FF0000"/>
                </a:solidFill>
              </a:rPr>
              <a:t>ブハダール時空</a:t>
            </a:r>
            <a:r>
              <a:rPr lang="ja-JP" altLang="en-US" sz="2400"/>
              <a:t>において降着円盤がどのように観測されるかを考えた。</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3813147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本研究の意義</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449741"/>
            <a:ext cx="9836727" cy="4873276"/>
          </a:xfrm>
        </p:spPr>
        <p:txBody>
          <a:bodyPr>
            <a:normAutofit/>
          </a:bodyPr>
          <a:lstStyle/>
          <a:p>
            <a:pPr marL="0" indent="0">
              <a:lnSpc>
                <a:spcPct val="100000"/>
              </a:lnSpc>
              <a:buNone/>
            </a:pPr>
            <a:r>
              <a:rPr lang="ja-JP" altLang="en-US" sz="2400"/>
              <a:t>シュバルツシルト時空には以下の性質があった</a:t>
            </a:r>
            <a:endParaRPr lang="en-US" altLang="ja-JP" sz="2400" dirty="0"/>
          </a:p>
          <a:p>
            <a:pPr marL="0" indent="0">
              <a:lnSpc>
                <a:spcPct val="100000"/>
              </a:lnSpc>
              <a:buNone/>
            </a:pPr>
            <a:r>
              <a:rPr lang="en-US" altLang="ja-JP" sz="2400" dirty="0"/>
              <a:t>	</a:t>
            </a:r>
            <a:r>
              <a:rPr lang="ja-JP" altLang="en-US" sz="2400"/>
              <a:t>・静的で球対称であり、漸近的に平坦な時空に近づく</a:t>
            </a:r>
            <a:endParaRPr lang="en-US" altLang="ja-JP" sz="2400" dirty="0"/>
          </a:p>
          <a:p>
            <a:pPr marL="0" indent="0">
              <a:lnSpc>
                <a:spcPct val="100000"/>
              </a:lnSpc>
              <a:buNone/>
            </a:pPr>
            <a:r>
              <a:rPr lang="en-US" altLang="ja-JP" sz="2400" dirty="0"/>
              <a:t>	</a:t>
            </a:r>
            <a:r>
              <a:rPr lang="ja-JP" altLang="en-US" sz="2400"/>
              <a:t>・中心に曲率特異点を持つ（中心で曲率が発散する）</a:t>
            </a:r>
            <a:endParaRPr lang="en-US" altLang="ja-JP" sz="2400" dirty="0"/>
          </a:p>
          <a:p>
            <a:pPr marL="0" indent="0">
              <a:lnSpc>
                <a:spcPct val="100000"/>
              </a:lnSpc>
              <a:buNone/>
            </a:pPr>
            <a:r>
              <a:rPr lang="en-US" altLang="ja-JP" sz="2400" dirty="0"/>
              <a:t>	</a:t>
            </a:r>
            <a:r>
              <a:rPr lang="ja-JP" altLang="en-US" sz="2400"/>
              <a:t>・シュバルツシルト半径がホライズンとなる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これに対しブハダール時空は、中心付近でブラックホールのような強い重力場の性質を示しつつも、曲率特異点やホライズンを持たない。</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このような時空における像を考えることは、現在観測されている超大質量天体における時空構造の可能性を追求する、という意味で重要である。</a:t>
            </a:r>
            <a:endParaRPr lang="en-US" altLang="ja-JP" sz="2400" dirty="0">
              <a:solidFill>
                <a:srgbClr val="FF0000"/>
              </a:solidFill>
            </a:endParaRP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74641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92FD2C6-408E-F2D3-1775-AA8068A6A381}"/>
              </a:ext>
            </a:extLst>
          </p:cNvPr>
          <p:cNvPicPr>
            <a:picLocks noChangeAspect="1"/>
          </p:cNvPicPr>
          <p:nvPr/>
        </p:nvPicPr>
        <p:blipFill>
          <a:blip r:embed="rId3"/>
          <a:stretch>
            <a:fillRect/>
          </a:stretch>
        </p:blipFill>
        <p:spPr>
          <a:xfrm>
            <a:off x="1471310" y="2238420"/>
            <a:ext cx="9072189" cy="1487387"/>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7" y="1587330"/>
            <a:ext cx="10176164" cy="4769022"/>
          </a:xfrm>
        </p:spPr>
        <p:txBody>
          <a:bodyPr>
            <a:normAutofit/>
          </a:bodyPr>
          <a:lstStyle/>
          <a:p>
            <a:pPr marL="0" indent="0">
              <a:lnSpc>
                <a:spcPct val="100000"/>
              </a:lnSpc>
              <a:buNone/>
            </a:pPr>
            <a:r>
              <a:rPr lang="ja-JP" altLang="en-US" sz="2400"/>
              <a:t>ブハダール時空の線素は以下のように与えられる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　はコアの分布を決定する重要なパラメータであり　　　　　　の範囲で物理的に妥当な性質を示す</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4</a:t>
            </a:fld>
            <a:r>
              <a:rPr lang="en-US"/>
              <a:t>/n</a:t>
            </a:r>
            <a:endParaRPr lang="en-US" dirty="0"/>
          </a:p>
        </p:txBody>
      </p:sp>
      <p:sp>
        <p:nvSpPr>
          <p:cNvPr id="17" name="コンテンツ プレースホルダー 2">
            <a:extLst>
              <a:ext uri="{FF2B5EF4-FFF2-40B4-BE49-F238E27FC236}">
                <a16:creationId xmlns:a16="http://schemas.microsoft.com/office/drawing/2014/main" id="{69799631-976E-CF63-E213-D12D336E4C17}"/>
              </a:ext>
            </a:extLst>
          </p:cNvPr>
          <p:cNvSpPr txBox="1">
            <a:spLocks/>
          </p:cNvSpPr>
          <p:nvPr/>
        </p:nvSpPr>
        <p:spPr>
          <a:xfrm>
            <a:off x="1852310" y="4037418"/>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質量集中の度合い（コンパクトネス）</a:t>
            </a:r>
            <a:endParaRPr lang="en-US" altLang="ja-JP" sz="2400" dirty="0">
              <a:solidFill>
                <a:srgbClr val="FF0000"/>
              </a:solidFill>
            </a:endParaRPr>
          </a:p>
        </p:txBody>
      </p:sp>
      <p:pic>
        <p:nvPicPr>
          <p:cNvPr id="18" name="図 17">
            <a:extLst>
              <a:ext uri="{FF2B5EF4-FFF2-40B4-BE49-F238E27FC236}">
                <a16:creationId xmlns:a16="http://schemas.microsoft.com/office/drawing/2014/main" id="{6B8E1916-6B65-58DA-1B26-60B0E5EFA7D4}"/>
              </a:ext>
            </a:extLst>
          </p:cNvPr>
          <p:cNvPicPr>
            <a:picLocks noChangeAspect="1"/>
          </p:cNvPicPr>
          <p:nvPr/>
        </p:nvPicPr>
        <p:blipFill>
          <a:blip r:embed="rId4"/>
          <a:stretch>
            <a:fillRect/>
          </a:stretch>
        </p:blipFill>
        <p:spPr>
          <a:xfrm>
            <a:off x="1476902" y="4140295"/>
            <a:ext cx="266701" cy="266701"/>
          </a:xfrm>
          <a:prstGeom prst="rect">
            <a:avLst/>
          </a:prstGeom>
        </p:spPr>
      </p:pic>
      <p:pic>
        <p:nvPicPr>
          <p:cNvPr id="10" name="図 9">
            <a:extLst>
              <a:ext uri="{FF2B5EF4-FFF2-40B4-BE49-F238E27FC236}">
                <a16:creationId xmlns:a16="http://schemas.microsoft.com/office/drawing/2014/main" id="{BC910B93-B043-BA18-A505-61C2D9B0C975}"/>
              </a:ext>
            </a:extLst>
          </p:cNvPr>
          <p:cNvPicPr>
            <a:picLocks noChangeAspect="1"/>
          </p:cNvPicPr>
          <p:nvPr/>
        </p:nvPicPr>
        <p:blipFill>
          <a:blip r:embed="rId5"/>
          <a:stretch>
            <a:fillRect/>
          </a:stretch>
        </p:blipFill>
        <p:spPr>
          <a:xfrm>
            <a:off x="10122494" y="1778629"/>
            <a:ext cx="900908" cy="310658"/>
          </a:xfrm>
          <a:prstGeom prst="rect">
            <a:avLst/>
          </a:prstGeom>
        </p:spPr>
      </p:pic>
      <p:pic>
        <p:nvPicPr>
          <p:cNvPr id="11" name="図 10">
            <a:extLst>
              <a:ext uri="{FF2B5EF4-FFF2-40B4-BE49-F238E27FC236}">
                <a16:creationId xmlns:a16="http://schemas.microsoft.com/office/drawing/2014/main" id="{DA8DF982-1D1B-EF72-3886-6B2BBBB9048B}"/>
              </a:ext>
            </a:extLst>
          </p:cNvPr>
          <p:cNvPicPr>
            <a:picLocks noChangeAspect="1"/>
          </p:cNvPicPr>
          <p:nvPr/>
        </p:nvPicPr>
        <p:blipFill>
          <a:blip r:embed="rId6"/>
          <a:stretch>
            <a:fillRect/>
          </a:stretch>
        </p:blipFill>
        <p:spPr>
          <a:xfrm>
            <a:off x="9771933" y="1292569"/>
            <a:ext cx="843215" cy="310658"/>
          </a:xfrm>
          <a:prstGeom prst="rect">
            <a:avLst/>
          </a:prstGeom>
        </p:spPr>
      </p:pic>
      <p:sp>
        <p:nvSpPr>
          <p:cNvPr id="12" name="コンテンツ プレースホルダー 2">
            <a:extLst>
              <a:ext uri="{FF2B5EF4-FFF2-40B4-BE49-F238E27FC236}">
                <a16:creationId xmlns:a16="http://schemas.microsoft.com/office/drawing/2014/main" id="{02336590-00BB-C592-8941-AFCA86CC135A}"/>
              </a:ext>
            </a:extLst>
          </p:cNvPr>
          <p:cNvSpPr txBox="1">
            <a:spLocks/>
          </p:cNvSpPr>
          <p:nvPr/>
        </p:nvSpPr>
        <p:spPr>
          <a:xfrm>
            <a:off x="8610600" y="1241406"/>
            <a:ext cx="2640601"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光速度</a:t>
            </a:r>
            <a:endParaRPr lang="en-US" altLang="ja-JP" sz="2400" dirty="0"/>
          </a:p>
          <a:p>
            <a:pPr marL="0" indent="0">
              <a:lnSpc>
                <a:spcPct val="100000"/>
              </a:lnSpc>
              <a:buFont typeface="Arial" panose="020B0604020202020204" pitchFamily="34" charset="0"/>
              <a:buNone/>
            </a:pPr>
            <a:r>
              <a:rPr lang="ja-JP" altLang="en-US" sz="2400"/>
              <a:t>重力定数</a:t>
            </a:r>
            <a:endParaRPr lang="en-US" altLang="ja-JP" sz="2400" dirty="0"/>
          </a:p>
        </p:txBody>
      </p:sp>
      <p:sp>
        <p:nvSpPr>
          <p:cNvPr id="23" name="コンテンツ プレースホルダー 2">
            <a:extLst>
              <a:ext uri="{FF2B5EF4-FFF2-40B4-BE49-F238E27FC236}">
                <a16:creationId xmlns:a16="http://schemas.microsoft.com/office/drawing/2014/main" id="{101FC32E-9780-59F8-0998-0AE10B3F8E7B}"/>
              </a:ext>
            </a:extLst>
          </p:cNvPr>
          <p:cNvSpPr txBox="1">
            <a:spLocks/>
          </p:cNvSpPr>
          <p:nvPr/>
        </p:nvSpPr>
        <p:spPr>
          <a:xfrm>
            <a:off x="1852310" y="4517278"/>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 </a:t>
            </a:r>
            <a:r>
              <a:rPr lang="ja-JP" altLang="en-US" sz="2400"/>
              <a:t>全質量</a:t>
            </a:r>
            <a:endParaRPr lang="en-US" altLang="ja-JP" sz="2400" dirty="0"/>
          </a:p>
        </p:txBody>
      </p:sp>
      <p:pic>
        <p:nvPicPr>
          <p:cNvPr id="25" name="図 24">
            <a:extLst>
              <a:ext uri="{FF2B5EF4-FFF2-40B4-BE49-F238E27FC236}">
                <a16:creationId xmlns:a16="http://schemas.microsoft.com/office/drawing/2014/main" id="{341161DC-979F-2B7E-C4F2-82E91AD1F5B5}"/>
              </a:ext>
            </a:extLst>
          </p:cNvPr>
          <p:cNvPicPr>
            <a:picLocks noChangeAspect="1"/>
          </p:cNvPicPr>
          <p:nvPr/>
        </p:nvPicPr>
        <p:blipFill>
          <a:blip r:embed="rId7"/>
          <a:stretch>
            <a:fillRect/>
          </a:stretch>
        </p:blipFill>
        <p:spPr>
          <a:xfrm>
            <a:off x="1471310" y="4604029"/>
            <a:ext cx="381000" cy="283308"/>
          </a:xfrm>
          <a:prstGeom prst="rect">
            <a:avLst/>
          </a:prstGeom>
        </p:spPr>
      </p:pic>
      <p:pic>
        <p:nvPicPr>
          <p:cNvPr id="6" name="図 5">
            <a:extLst>
              <a:ext uri="{FF2B5EF4-FFF2-40B4-BE49-F238E27FC236}">
                <a16:creationId xmlns:a16="http://schemas.microsoft.com/office/drawing/2014/main" id="{CDDC2A8C-3AD3-DECE-A4D4-C45398A67693}"/>
              </a:ext>
            </a:extLst>
          </p:cNvPr>
          <p:cNvPicPr>
            <a:picLocks noChangeAspect="1"/>
          </p:cNvPicPr>
          <p:nvPr/>
        </p:nvPicPr>
        <p:blipFill>
          <a:blip r:embed="rId8"/>
          <a:stretch>
            <a:fillRect/>
          </a:stretch>
        </p:blipFill>
        <p:spPr>
          <a:xfrm>
            <a:off x="8163679" y="5409797"/>
            <a:ext cx="1716741" cy="345442"/>
          </a:xfrm>
          <a:prstGeom prst="rect">
            <a:avLst/>
          </a:prstGeom>
        </p:spPr>
      </p:pic>
      <p:pic>
        <p:nvPicPr>
          <p:cNvPr id="8" name="図 7">
            <a:extLst>
              <a:ext uri="{FF2B5EF4-FFF2-40B4-BE49-F238E27FC236}">
                <a16:creationId xmlns:a16="http://schemas.microsoft.com/office/drawing/2014/main" id="{F8339F86-5995-E3D9-1E41-4E837F0E8C55}"/>
              </a:ext>
            </a:extLst>
          </p:cNvPr>
          <p:cNvPicPr>
            <a:picLocks noChangeAspect="1"/>
          </p:cNvPicPr>
          <p:nvPr/>
        </p:nvPicPr>
        <p:blipFill>
          <a:blip r:embed="rId4"/>
          <a:stretch>
            <a:fillRect/>
          </a:stretch>
        </p:blipFill>
        <p:spPr>
          <a:xfrm>
            <a:off x="1044285" y="5450779"/>
            <a:ext cx="266701" cy="266701"/>
          </a:xfrm>
          <a:prstGeom prst="rect">
            <a:avLst/>
          </a:prstGeom>
        </p:spPr>
      </p:pic>
    </p:spTree>
    <p:extLst>
      <p:ext uri="{BB962C8B-B14F-4D97-AF65-F5344CB8AC3E}">
        <p14:creationId xmlns:p14="http://schemas.microsoft.com/office/powerpoint/2010/main" val="258613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光の運動における作用と保存則</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77976" y="1274064"/>
            <a:ext cx="10028245" cy="3762636"/>
          </a:xfrm>
        </p:spPr>
        <p:txBody>
          <a:bodyPr>
            <a:normAutofit/>
          </a:bodyPr>
          <a:lstStyle/>
          <a:p>
            <a:pPr marL="0" indent="0">
              <a:lnSpc>
                <a:spcPct val="100000"/>
              </a:lnSpc>
              <a:buNone/>
            </a:pPr>
            <a:r>
              <a:rPr lang="ja-JP" altLang="en-US" sz="2400"/>
              <a:t>ブハダール時空は球対称なので、光の軌道はひとつの平面に拘束される。</a:t>
            </a:r>
            <a:endParaRPr lang="en-US" altLang="ja-JP" sz="2400" dirty="0"/>
          </a:p>
          <a:p>
            <a:pPr marL="0" indent="0">
              <a:lnSpc>
                <a:spcPct val="100000"/>
              </a:lnSpc>
              <a:buNone/>
            </a:pPr>
            <a:r>
              <a:rPr lang="ja-JP" altLang="en-US" sz="2400"/>
              <a:t>　　　に着目することにすると光子の運動における作用はパラメータ</a:t>
            </a:r>
            <a:endParaRPr lang="en-US" altLang="ja-JP" sz="2400" dirty="0"/>
          </a:p>
          <a:p>
            <a:pPr marL="0" indent="0">
              <a:lnSpc>
                <a:spcPct val="100000"/>
              </a:lnSpc>
              <a:buNone/>
            </a:pPr>
            <a:endParaRPr lang="en-US" altLang="ja-JP" sz="800" dirty="0"/>
          </a:p>
          <a:p>
            <a:pPr marL="0" indent="0">
              <a:lnSpc>
                <a:spcPct val="100000"/>
              </a:lnSpc>
              <a:buNone/>
            </a:pPr>
            <a:r>
              <a:rPr lang="ja-JP" altLang="en-US" sz="2400"/>
              <a:t>を用いて下のように書ける</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pic>
        <p:nvPicPr>
          <p:cNvPr id="14" name="図 13">
            <a:extLst>
              <a:ext uri="{FF2B5EF4-FFF2-40B4-BE49-F238E27FC236}">
                <a16:creationId xmlns:a16="http://schemas.microsoft.com/office/drawing/2014/main" id="{ADB3BBB8-3B35-70F4-412C-2826FD40CFDC}"/>
              </a:ext>
            </a:extLst>
          </p:cNvPr>
          <p:cNvPicPr>
            <a:picLocks noChangeAspect="1"/>
          </p:cNvPicPr>
          <p:nvPr/>
        </p:nvPicPr>
        <p:blipFill>
          <a:blip r:embed="rId3"/>
          <a:stretch>
            <a:fillRect/>
          </a:stretch>
        </p:blipFill>
        <p:spPr>
          <a:xfrm>
            <a:off x="10665953" y="1829145"/>
            <a:ext cx="241405" cy="304380"/>
          </a:xfrm>
          <a:prstGeom prst="rect">
            <a:avLst/>
          </a:prstGeom>
        </p:spPr>
      </p:pic>
      <p:pic>
        <p:nvPicPr>
          <p:cNvPr id="6" name="図 5">
            <a:extLst>
              <a:ext uri="{FF2B5EF4-FFF2-40B4-BE49-F238E27FC236}">
                <a16:creationId xmlns:a16="http://schemas.microsoft.com/office/drawing/2014/main" id="{CCA8C176-BAA3-94D9-BCBC-654C5F83623A}"/>
              </a:ext>
            </a:extLst>
          </p:cNvPr>
          <p:cNvPicPr>
            <a:picLocks noChangeAspect="1"/>
          </p:cNvPicPr>
          <p:nvPr/>
        </p:nvPicPr>
        <p:blipFill>
          <a:blip r:embed="rId4"/>
          <a:stretch>
            <a:fillRect/>
          </a:stretch>
        </p:blipFill>
        <p:spPr>
          <a:xfrm>
            <a:off x="1460778" y="2984457"/>
            <a:ext cx="9262642" cy="849240"/>
          </a:xfrm>
          <a:prstGeom prst="rect">
            <a:avLst/>
          </a:prstGeom>
        </p:spPr>
      </p:pic>
      <p:pic>
        <p:nvPicPr>
          <p:cNvPr id="9" name="図 8">
            <a:extLst>
              <a:ext uri="{FF2B5EF4-FFF2-40B4-BE49-F238E27FC236}">
                <a16:creationId xmlns:a16="http://schemas.microsoft.com/office/drawing/2014/main" id="{1EFDEFAC-51C8-54FD-43FF-4B328B758443}"/>
              </a:ext>
            </a:extLst>
          </p:cNvPr>
          <p:cNvPicPr>
            <a:picLocks noChangeAspect="1"/>
          </p:cNvPicPr>
          <p:nvPr/>
        </p:nvPicPr>
        <p:blipFill>
          <a:blip r:embed="rId5"/>
          <a:stretch>
            <a:fillRect/>
          </a:stretch>
        </p:blipFill>
        <p:spPr>
          <a:xfrm>
            <a:off x="1177637" y="1713071"/>
            <a:ext cx="820738" cy="596900"/>
          </a:xfrm>
          <a:prstGeom prst="rect">
            <a:avLst/>
          </a:prstGeom>
        </p:spPr>
      </p:pic>
      <p:sp>
        <p:nvSpPr>
          <p:cNvPr id="5" name="コンテンツ プレースホルダー 2">
            <a:extLst>
              <a:ext uri="{FF2B5EF4-FFF2-40B4-BE49-F238E27FC236}">
                <a16:creationId xmlns:a16="http://schemas.microsoft.com/office/drawing/2014/main" id="{F4FD30BC-A390-B131-4FD0-2753DD1152D5}"/>
              </a:ext>
            </a:extLst>
          </p:cNvPr>
          <p:cNvSpPr txBox="1">
            <a:spLocks/>
          </p:cNvSpPr>
          <p:nvPr/>
        </p:nvSpPr>
        <p:spPr>
          <a:xfrm>
            <a:off x="1177636" y="3972925"/>
            <a:ext cx="5000171" cy="5558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オイラーラグランジュ方程式より</a:t>
            </a:r>
            <a:endParaRPr lang="en-US" altLang="ja-JP" sz="2400" dirty="0">
              <a:solidFill>
                <a:srgbClr val="FF0000"/>
              </a:solidFill>
            </a:endParaRPr>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p:txBody>
      </p:sp>
      <p:pic>
        <p:nvPicPr>
          <p:cNvPr id="8" name="図 7">
            <a:extLst>
              <a:ext uri="{FF2B5EF4-FFF2-40B4-BE49-F238E27FC236}">
                <a16:creationId xmlns:a16="http://schemas.microsoft.com/office/drawing/2014/main" id="{DA7D6DE9-12C7-A956-E6D4-15A62F2F5A22}"/>
              </a:ext>
            </a:extLst>
          </p:cNvPr>
          <p:cNvPicPr>
            <a:picLocks noChangeAspect="1"/>
          </p:cNvPicPr>
          <p:nvPr/>
        </p:nvPicPr>
        <p:blipFill>
          <a:blip r:embed="rId6"/>
          <a:stretch>
            <a:fillRect/>
          </a:stretch>
        </p:blipFill>
        <p:spPr>
          <a:xfrm>
            <a:off x="2416754" y="4529046"/>
            <a:ext cx="5000171" cy="1768835"/>
          </a:xfrm>
          <a:prstGeom prst="rect">
            <a:avLst/>
          </a:prstGeom>
        </p:spPr>
      </p:pic>
      <p:sp>
        <p:nvSpPr>
          <p:cNvPr id="10" name="コンテンツ プレースホルダー 2">
            <a:extLst>
              <a:ext uri="{FF2B5EF4-FFF2-40B4-BE49-F238E27FC236}">
                <a16:creationId xmlns:a16="http://schemas.microsoft.com/office/drawing/2014/main" id="{1E1C9C60-E574-5BA2-A659-B2562C7B1E6D}"/>
              </a:ext>
            </a:extLst>
          </p:cNvPr>
          <p:cNvSpPr txBox="1">
            <a:spLocks/>
          </p:cNvSpPr>
          <p:nvPr/>
        </p:nvSpPr>
        <p:spPr>
          <a:xfrm>
            <a:off x="7688704" y="4702206"/>
            <a:ext cx="3325659"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エネルギー保存則</a:t>
            </a:r>
            <a:endParaRPr lang="en-US" altLang="ja-JP" sz="2400" dirty="0">
              <a:solidFill>
                <a:srgbClr val="FF0000"/>
              </a:solidFill>
            </a:endParaRPr>
          </a:p>
        </p:txBody>
      </p:sp>
      <p:sp>
        <p:nvSpPr>
          <p:cNvPr id="11" name="コンテンツ プレースホルダー 2">
            <a:extLst>
              <a:ext uri="{FF2B5EF4-FFF2-40B4-BE49-F238E27FC236}">
                <a16:creationId xmlns:a16="http://schemas.microsoft.com/office/drawing/2014/main" id="{28633E87-2016-6FD2-91A5-E697602EC6F3}"/>
              </a:ext>
            </a:extLst>
          </p:cNvPr>
          <p:cNvSpPr txBox="1">
            <a:spLocks/>
          </p:cNvSpPr>
          <p:nvPr/>
        </p:nvSpPr>
        <p:spPr>
          <a:xfrm>
            <a:off x="7688705" y="5590183"/>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角運動量保存則</a:t>
            </a:r>
            <a:endParaRPr lang="en-US" altLang="ja-JP" sz="2400" dirty="0">
              <a:solidFill>
                <a:srgbClr val="FF0000"/>
              </a:solidFill>
            </a:endParaRPr>
          </a:p>
        </p:txBody>
      </p:sp>
    </p:spTree>
    <p:extLst>
      <p:ext uri="{BB962C8B-B14F-4D97-AF65-F5344CB8AC3E}">
        <p14:creationId xmlns:p14="http://schemas.microsoft.com/office/powerpoint/2010/main" val="15646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ブハダール時空における光の軌道方程式</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26491" y="2115266"/>
            <a:ext cx="9836727" cy="627485"/>
          </a:xfrm>
        </p:spPr>
        <p:txBody>
          <a:bodyPr>
            <a:normAutofit/>
          </a:bodyPr>
          <a:lstStyle/>
          <a:p>
            <a:pPr marL="0" indent="0">
              <a:lnSpc>
                <a:spcPct val="100000"/>
              </a:lnSpc>
              <a:buNone/>
            </a:pPr>
            <a:r>
              <a:rPr lang="en-US" altLang="ja-JP" sz="2400" dirty="0"/>
              <a:t>null</a:t>
            </a:r>
            <a:r>
              <a:rPr lang="ja-JP" altLang="en-US" sz="2400"/>
              <a:t>条件　　　　　　　と、衝突係数　　　　とおけば</a:t>
            </a:r>
            <a:endParaRPr lang="en-US" altLang="ja-JP" sz="2400" dirty="0"/>
          </a:p>
          <a:p>
            <a:pPr marL="0" indent="0">
              <a:lnSpc>
                <a:spcPct val="100000"/>
              </a:lnSpc>
              <a:buNone/>
            </a:pP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6</a:t>
            </a:fld>
            <a:r>
              <a:rPr lang="en-US" dirty="0"/>
              <a:t>/n</a:t>
            </a:r>
          </a:p>
        </p:txBody>
      </p:sp>
      <p:pic>
        <p:nvPicPr>
          <p:cNvPr id="14" name="図 13">
            <a:extLst>
              <a:ext uri="{FF2B5EF4-FFF2-40B4-BE49-F238E27FC236}">
                <a16:creationId xmlns:a16="http://schemas.microsoft.com/office/drawing/2014/main" id="{05829966-C6D6-B942-D0E1-CB30E6EB4F9D}"/>
              </a:ext>
            </a:extLst>
          </p:cNvPr>
          <p:cNvPicPr>
            <a:picLocks noChangeAspect="1"/>
          </p:cNvPicPr>
          <p:nvPr/>
        </p:nvPicPr>
        <p:blipFill>
          <a:blip r:embed="rId3"/>
          <a:stretch>
            <a:fillRect/>
          </a:stretch>
        </p:blipFill>
        <p:spPr>
          <a:xfrm>
            <a:off x="2813004" y="1954856"/>
            <a:ext cx="1878102" cy="687755"/>
          </a:xfrm>
          <a:prstGeom prst="rect">
            <a:avLst/>
          </a:prstGeom>
        </p:spPr>
      </p:pic>
      <p:sp>
        <p:nvSpPr>
          <p:cNvPr id="22" name="コンテンツ プレースホルダー 2">
            <a:extLst>
              <a:ext uri="{FF2B5EF4-FFF2-40B4-BE49-F238E27FC236}">
                <a16:creationId xmlns:a16="http://schemas.microsoft.com/office/drawing/2014/main" id="{A3B94EAD-E5A7-65E0-5608-BA58744ED6EC}"/>
              </a:ext>
            </a:extLst>
          </p:cNvPr>
          <p:cNvSpPr txBox="1">
            <a:spLocks/>
          </p:cNvSpPr>
          <p:nvPr/>
        </p:nvSpPr>
        <p:spPr>
          <a:xfrm>
            <a:off x="1292549" y="4694080"/>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有効ポテンシャル</a:t>
            </a:r>
            <a:endParaRPr lang="en-US" altLang="ja-JP" sz="2400" dirty="0">
              <a:solidFill>
                <a:srgbClr val="FF0000"/>
              </a:solidFill>
            </a:endParaRPr>
          </a:p>
        </p:txBody>
      </p:sp>
      <p:pic>
        <p:nvPicPr>
          <p:cNvPr id="25" name="図 24">
            <a:extLst>
              <a:ext uri="{FF2B5EF4-FFF2-40B4-BE49-F238E27FC236}">
                <a16:creationId xmlns:a16="http://schemas.microsoft.com/office/drawing/2014/main" id="{3FAFC33D-65DF-D98B-9BB4-B5C1990566D7}"/>
              </a:ext>
            </a:extLst>
          </p:cNvPr>
          <p:cNvPicPr>
            <a:picLocks noChangeAspect="1"/>
          </p:cNvPicPr>
          <p:nvPr/>
        </p:nvPicPr>
        <p:blipFill>
          <a:blip r:embed="rId4"/>
          <a:stretch>
            <a:fillRect/>
          </a:stretch>
        </p:blipFill>
        <p:spPr>
          <a:xfrm>
            <a:off x="6849339" y="1999064"/>
            <a:ext cx="793071" cy="627485"/>
          </a:xfrm>
          <a:prstGeom prst="rect">
            <a:avLst/>
          </a:prstGeom>
        </p:spPr>
      </p:pic>
      <p:pic>
        <p:nvPicPr>
          <p:cNvPr id="27" name="図 26">
            <a:extLst>
              <a:ext uri="{FF2B5EF4-FFF2-40B4-BE49-F238E27FC236}">
                <a16:creationId xmlns:a16="http://schemas.microsoft.com/office/drawing/2014/main" id="{B3A32F71-EAED-32F9-3016-E439ED800806}"/>
              </a:ext>
            </a:extLst>
          </p:cNvPr>
          <p:cNvPicPr>
            <a:picLocks noChangeAspect="1"/>
          </p:cNvPicPr>
          <p:nvPr/>
        </p:nvPicPr>
        <p:blipFill>
          <a:blip r:embed="rId5"/>
          <a:stretch>
            <a:fillRect/>
          </a:stretch>
        </p:blipFill>
        <p:spPr>
          <a:xfrm>
            <a:off x="4035749" y="4470818"/>
            <a:ext cx="2597587" cy="911806"/>
          </a:xfrm>
          <a:prstGeom prst="rect">
            <a:avLst/>
          </a:prstGeom>
        </p:spPr>
      </p:pic>
      <p:pic>
        <p:nvPicPr>
          <p:cNvPr id="28" name="図 27">
            <a:extLst>
              <a:ext uri="{FF2B5EF4-FFF2-40B4-BE49-F238E27FC236}">
                <a16:creationId xmlns:a16="http://schemas.microsoft.com/office/drawing/2014/main" id="{AB3A0E05-4CB3-E2C4-FD49-4421C98DA840}"/>
              </a:ext>
            </a:extLst>
          </p:cNvPr>
          <p:cNvPicPr>
            <a:picLocks noChangeAspect="1"/>
          </p:cNvPicPr>
          <p:nvPr/>
        </p:nvPicPr>
        <p:blipFill>
          <a:blip r:embed="rId6"/>
          <a:stretch>
            <a:fillRect/>
          </a:stretch>
        </p:blipFill>
        <p:spPr>
          <a:xfrm>
            <a:off x="4377922" y="3065441"/>
            <a:ext cx="5021179" cy="1057702"/>
          </a:xfrm>
          <a:prstGeom prst="rect">
            <a:avLst/>
          </a:prstGeom>
        </p:spPr>
      </p:pic>
      <p:sp>
        <p:nvSpPr>
          <p:cNvPr id="29" name="コンテンツ プレースホルダー 2">
            <a:extLst>
              <a:ext uri="{FF2B5EF4-FFF2-40B4-BE49-F238E27FC236}">
                <a16:creationId xmlns:a16="http://schemas.microsoft.com/office/drawing/2014/main" id="{DE502997-A2EB-2AA6-1522-2ABECCD2EE44}"/>
              </a:ext>
            </a:extLst>
          </p:cNvPr>
          <p:cNvSpPr txBox="1">
            <a:spLocks/>
          </p:cNvSpPr>
          <p:nvPr/>
        </p:nvSpPr>
        <p:spPr>
          <a:xfrm>
            <a:off x="2377064" y="3433241"/>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軌道方程式</a:t>
            </a:r>
            <a:endParaRPr lang="en-US" altLang="ja-JP" sz="2400" dirty="0">
              <a:solidFill>
                <a:srgbClr val="FF0000"/>
              </a:solidFill>
            </a:endParaRPr>
          </a:p>
        </p:txBody>
      </p:sp>
    </p:spTree>
    <p:extLst>
      <p:ext uri="{BB962C8B-B14F-4D97-AF65-F5344CB8AC3E}">
        <p14:creationId xmlns:p14="http://schemas.microsoft.com/office/powerpoint/2010/main" val="310710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46CC37F2-A36B-9C68-C578-8DD039322AFC}"/>
              </a:ext>
            </a:extLst>
          </p:cNvPr>
          <p:cNvPicPr>
            <a:picLocks noChangeAspect="1"/>
          </p:cNvPicPr>
          <p:nvPr/>
        </p:nvPicPr>
        <p:blipFill>
          <a:blip r:embed="rId3"/>
          <a:stretch>
            <a:fillRect/>
          </a:stretch>
        </p:blipFill>
        <p:spPr>
          <a:xfrm>
            <a:off x="2971754" y="1150757"/>
            <a:ext cx="6055711" cy="4037141"/>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有効ポテンシャル</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pic>
        <p:nvPicPr>
          <p:cNvPr id="15" name="図 14">
            <a:extLst>
              <a:ext uri="{FF2B5EF4-FFF2-40B4-BE49-F238E27FC236}">
                <a16:creationId xmlns:a16="http://schemas.microsoft.com/office/drawing/2014/main" id="{4136EA68-7F8B-F24E-ED87-D5E03D47B12E}"/>
              </a:ext>
            </a:extLst>
          </p:cNvPr>
          <p:cNvPicPr>
            <a:picLocks noChangeAspect="1"/>
          </p:cNvPicPr>
          <p:nvPr/>
        </p:nvPicPr>
        <p:blipFill>
          <a:blip r:embed="rId4"/>
          <a:stretch>
            <a:fillRect/>
          </a:stretch>
        </p:blipFill>
        <p:spPr>
          <a:xfrm>
            <a:off x="3688522" y="3165583"/>
            <a:ext cx="807031" cy="222894"/>
          </a:xfrm>
          <a:prstGeom prst="rect">
            <a:avLst/>
          </a:prstGeom>
        </p:spPr>
      </p:pic>
      <p:pic>
        <p:nvPicPr>
          <p:cNvPr id="16" name="図 15">
            <a:extLst>
              <a:ext uri="{FF2B5EF4-FFF2-40B4-BE49-F238E27FC236}">
                <a16:creationId xmlns:a16="http://schemas.microsoft.com/office/drawing/2014/main" id="{B0DE28C4-E48B-FCFC-093F-4BD18F6ED315}"/>
              </a:ext>
            </a:extLst>
          </p:cNvPr>
          <p:cNvPicPr>
            <a:picLocks noChangeAspect="1"/>
          </p:cNvPicPr>
          <p:nvPr/>
        </p:nvPicPr>
        <p:blipFill>
          <a:blip r:embed="rId5"/>
          <a:stretch>
            <a:fillRect/>
          </a:stretch>
        </p:blipFill>
        <p:spPr>
          <a:xfrm>
            <a:off x="4121977" y="2516796"/>
            <a:ext cx="787750" cy="217569"/>
          </a:xfrm>
          <a:prstGeom prst="rect">
            <a:avLst/>
          </a:prstGeom>
        </p:spPr>
      </p:pic>
      <p:pic>
        <p:nvPicPr>
          <p:cNvPr id="17" name="図 16">
            <a:extLst>
              <a:ext uri="{FF2B5EF4-FFF2-40B4-BE49-F238E27FC236}">
                <a16:creationId xmlns:a16="http://schemas.microsoft.com/office/drawing/2014/main" id="{559055CE-BC66-168E-4C3F-29272EA6952B}"/>
              </a:ext>
            </a:extLst>
          </p:cNvPr>
          <p:cNvPicPr>
            <a:picLocks noChangeAspect="1"/>
          </p:cNvPicPr>
          <p:nvPr/>
        </p:nvPicPr>
        <p:blipFill>
          <a:blip r:embed="rId6"/>
          <a:stretch>
            <a:fillRect/>
          </a:stretch>
        </p:blipFill>
        <p:spPr>
          <a:xfrm>
            <a:off x="4835465" y="1928810"/>
            <a:ext cx="787750" cy="217569"/>
          </a:xfrm>
          <a:prstGeom prst="rect">
            <a:avLst/>
          </a:prstGeom>
        </p:spPr>
      </p:pic>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9" name="図 8">
            <a:extLst>
              <a:ext uri="{FF2B5EF4-FFF2-40B4-BE49-F238E27FC236}">
                <a16:creationId xmlns:a16="http://schemas.microsoft.com/office/drawing/2014/main" id="{D5929F5A-BA8F-F9C2-5ECA-4832D212D1BC}"/>
              </a:ext>
            </a:extLst>
          </p:cNvPr>
          <p:cNvPicPr>
            <a:picLocks noChangeAspect="1"/>
          </p:cNvPicPr>
          <p:nvPr/>
        </p:nvPicPr>
        <p:blipFill>
          <a:blip r:embed="rId7"/>
          <a:stretch>
            <a:fillRect/>
          </a:stretch>
        </p:blipFill>
        <p:spPr>
          <a:xfrm>
            <a:off x="8682912" y="3063915"/>
            <a:ext cx="2405934" cy="726001"/>
          </a:xfrm>
          <a:prstGeom prst="rect">
            <a:avLst/>
          </a:prstGeom>
        </p:spPr>
      </p:pic>
      <p:sp>
        <p:nvSpPr>
          <p:cNvPr id="13" name="コンテンツ プレースホルダー 2">
            <a:extLst>
              <a:ext uri="{FF2B5EF4-FFF2-40B4-BE49-F238E27FC236}">
                <a16:creationId xmlns:a16="http://schemas.microsoft.com/office/drawing/2014/main" id="{0ED02400-FA3C-474D-765B-109B7A9485B5}"/>
              </a:ext>
            </a:extLst>
          </p:cNvPr>
          <p:cNvSpPr>
            <a:spLocks noGrp="1"/>
          </p:cNvSpPr>
          <p:nvPr>
            <p:ph idx="1"/>
          </p:nvPr>
        </p:nvSpPr>
        <p:spPr>
          <a:xfrm>
            <a:off x="1177636" y="5284006"/>
            <a:ext cx="9836727" cy="1437471"/>
          </a:xfrm>
        </p:spPr>
        <p:txBody>
          <a:bodyPr>
            <a:normAutofit/>
          </a:bodyPr>
          <a:lstStyle/>
          <a:p>
            <a:pPr marL="0" indent="0">
              <a:lnSpc>
                <a:spcPct val="100000"/>
              </a:lnSpc>
              <a:buNone/>
            </a:pPr>
            <a:r>
              <a:rPr lang="ja-JP" altLang="en-US" sz="2400"/>
              <a:t>　　　　の時、ブハダール時空の有効ポテンシャルも極大点を持つ。</a:t>
            </a:r>
            <a:endParaRPr lang="en-US" altLang="ja-JP" sz="2400" dirty="0"/>
          </a:p>
          <a:p>
            <a:pPr marL="0" indent="0">
              <a:lnSpc>
                <a:spcPct val="100000"/>
              </a:lnSpc>
              <a:buNone/>
            </a:pPr>
            <a:r>
              <a:rPr lang="ja-JP" altLang="en-US" sz="2400"/>
              <a:t>これは光が不安定円軌道を持つことを意味している。</a:t>
            </a:r>
            <a:endParaRPr lang="en-US" altLang="ja-JP" sz="2400" dirty="0"/>
          </a:p>
        </p:txBody>
      </p:sp>
      <p:pic>
        <p:nvPicPr>
          <p:cNvPr id="20" name="図 19">
            <a:extLst>
              <a:ext uri="{FF2B5EF4-FFF2-40B4-BE49-F238E27FC236}">
                <a16:creationId xmlns:a16="http://schemas.microsoft.com/office/drawing/2014/main" id="{78A8C579-B5C7-8C80-B680-4050399F1172}"/>
              </a:ext>
            </a:extLst>
          </p:cNvPr>
          <p:cNvPicPr>
            <a:picLocks noChangeAspect="1"/>
          </p:cNvPicPr>
          <p:nvPr/>
        </p:nvPicPr>
        <p:blipFill>
          <a:blip r:embed="rId8"/>
          <a:stretch>
            <a:fillRect/>
          </a:stretch>
        </p:blipFill>
        <p:spPr>
          <a:xfrm>
            <a:off x="3748067" y="1142233"/>
            <a:ext cx="1481273" cy="311282"/>
          </a:xfrm>
          <a:prstGeom prst="rect">
            <a:avLst/>
          </a:prstGeom>
        </p:spPr>
      </p:pic>
      <p:pic>
        <p:nvPicPr>
          <p:cNvPr id="21" name="図 20">
            <a:extLst>
              <a:ext uri="{FF2B5EF4-FFF2-40B4-BE49-F238E27FC236}">
                <a16:creationId xmlns:a16="http://schemas.microsoft.com/office/drawing/2014/main" id="{8919ADF5-ADF6-FF20-F059-BE48EC97BCC6}"/>
              </a:ext>
            </a:extLst>
          </p:cNvPr>
          <p:cNvPicPr>
            <a:picLocks noChangeAspect="1"/>
          </p:cNvPicPr>
          <p:nvPr/>
        </p:nvPicPr>
        <p:blipFill>
          <a:blip r:embed="rId9"/>
          <a:stretch>
            <a:fillRect/>
          </a:stretch>
        </p:blipFill>
        <p:spPr>
          <a:xfrm>
            <a:off x="4488704" y="4346881"/>
            <a:ext cx="1986699" cy="301015"/>
          </a:xfrm>
          <a:prstGeom prst="rect">
            <a:avLst/>
          </a:prstGeom>
        </p:spPr>
      </p:pic>
      <p:pic>
        <p:nvPicPr>
          <p:cNvPr id="22" name="図 21">
            <a:extLst>
              <a:ext uri="{FF2B5EF4-FFF2-40B4-BE49-F238E27FC236}">
                <a16:creationId xmlns:a16="http://schemas.microsoft.com/office/drawing/2014/main" id="{837861A4-F3A8-809B-C031-4A40A6CCD1C0}"/>
              </a:ext>
            </a:extLst>
          </p:cNvPr>
          <p:cNvPicPr>
            <a:picLocks noChangeAspect="1"/>
          </p:cNvPicPr>
          <p:nvPr/>
        </p:nvPicPr>
        <p:blipFill>
          <a:blip r:embed="rId10"/>
          <a:stretch>
            <a:fillRect/>
          </a:stretch>
        </p:blipFill>
        <p:spPr>
          <a:xfrm>
            <a:off x="9690818" y="4621092"/>
            <a:ext cx="847854" cy="253482"/>
          </a:xfrm>
          <a:prstGeom prst="rect">
            <a:avLst/>
          </a:prstGeom>
        </p:spPr>
      </p:pic>
      <p:pic>
        <p:nvPicPr>
          <p:cNvPr id="25" name="図 24">
            <a:extLst>
              <a:ext uri="{FF2B5EF4-FFF2-40B4-BE49-F238E27FC236}">
                <a16:creationId xmlns:a16="http://schemas.microsoft.com/office/drawing/2014/main" id="{C65FC820-2484-9FD6-2746-D69FFAA33684}"/>
              </a:ext>
            </a:extLst>
          </p:cNvPr>
          <p:cNvPicPr>
            <a:picLocks noChangeAspect="1"/>
          </p:cNvPicPr>
          <p:nvPr/>
        </p:nvPicPr>
        <p:blipFill>
          <a:blip r:embed="rId11"/>
          <a:stretch>
            <a:fillRect/>
          </a:stretch>
        </p:blipFill>
        <p:spPr>
          <a:xfrm>
            <a:off x="8555912" y="4969252"/>
            <a:ext cx="254000" cy="266700"/>
          </a:xfrm>
          <a:prstGeom prst="rect">
            <a:avLst/>
          </a:prstGeom>
        </p:spPr>
      </p:pic>
      <p:pic>
        <p:nvPicPr>
          <p:cNvPr id="26" name="図 25">
            <a:extLst>
              <a:ext uri="{FF2B5EF4-FFF2-40B4-BE49-F238E27FC236}">
                <a16:creationId xmlns:a16="http://schemas.microsoft.com/office/drawing/2014/main" id="{538FB203-2920-CBDD-4DA9-24F70D3B5547}"/>
              </a:ext>
            </a:extLst>
          </p:cNvPr>
          <p:cNvPicPr>
            <a:picLocks noChangeAspect="1"/>
          </p:cNvPicPr>
          <p:nvPr/>
        </p:nvPicPr>
        <p:blipFill>
          <a:blip r:embed="rId12"/>
          <a:stretch>
            <a:fillRect/>
          </a:stretch>
        </p:blipFill>
        <p:spPr>
          <a:xfrm>
            <a:off x="2703491" y="1536555"/>
            <a:ext cx="536526" cy="361123"/>
          </a:xfrm>
          <a:prstGeom prst="rect">
            <a:avLst/>
          </a:prstGeom>
        </p:spPr>
      </p:pic>
      <p:pic>
        <p:nvPicPr>
          <p:cNvPr id="27" name="図 26">
            <a:extLst>
              <a:ext uri="{FF2B5EF4-FFF2-40B4-BE49-F238E27FC236}">
                <a16:creationId xmlns:a16="http://schemas.microsoft.com/office/drawing/2014/main" id="{8882E3B6-6215-ECB3-C001-8B58042989B1}"/>
              </a:ext>
            </a:extLst>
          </p:cNvPr>
          <p:cNvPicPr>
            <a:picLocks noChangeAspect="1"/>
          </p:cNvPicPr>
          <p:nvPr/>
        </p:nvPicPr>
        <p:blipFill>
          <a:blip r:embed="rId13"/>
          <a:stretch>
            <a:fillRect/>
          </a:stretch>
        </p:blipFill>
        <p:spPr>
          <a:xfrm>
            <a:off x="8712108" y="2275781"/>
            <a:ext cx="2549650" cy="726002"/>
          </a:xfrm>
          <a:prstGeom prst="rect">
            <a:avLst/>
          </a:prstGeom>
        </p:spPr>
      </p:pic>
      <p:pic>
        <p:nvPicPr>
          <p:cNvPr id="28" name="図 27">
            <a:extLst>
              <a:ext uri="{FF2B5EF4-FFF2-40B4-BE49-F238E27FC236}">
                <a16:creationId xmlns:a16="http://schemas.microsoft.com/office/drawing/2014/main" id="{FFC6EC38-43F6-BA88-40A9-338E2DF255A2}"/>
              </a:ext>
            </a:extLst>
          </p:cNvPr>
          <p:cNvPicPr>
            <a:picLocks noChangeAspect="1"/>
          </p:cNvPicPr>
          <p:nvPr/>
        </p:nvPicPr>
        <p:blipFill>
          <a:blip r:embed="rId14"/>
          <a:stretch>
            <a:fillRect/>
          </a:stretch>
        </p:blipFill>
        <p:spPr>
          <a:xfrm>
            <a:off x="1319259" y="5340135"/>
            <a:ext cx="1116084" cy="308252"/>
          </a:xfrm>
          <a:prstGeom prst="rect">
            <a:avLst/>
          </a:prstGeom>
        </p:spPr>
      </p:pic>
    </p:spTree>
    <p:extLst>
      <p:ext uri="{BB962C8B-B14F-4D97-AF65-F5344CB8AC3E}">
        <p14:creationId xmlns:p14="http://schemas.microsoft.com/office/powerpoint/2010/main" val="47264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9527AA-51F5-BA4E-CEB8-B6B6E5906C7B}"/>
              </a:ext>
            </a:extLst>
          </p:cNvPr>
          <p:cNvPicPr>
            <a:picLocks noChangeAspect="1"/>
          </p:cNvPicPr>
          <p:nvPr/>
        </p:nvPicPr>
        <p:blipFill>
          <a:blip r:embed="rId3"/>
          <a:stretch>
            <a:fillRect/>
          </a:stretch>
        </p:blipFill>
        <p:spPr>
          <a:xfrm>
            <a:off x="2259146" y="756766"/>
            <a:ext cx="7466114" cy="559958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観測者と円盤の設定</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8</a:t>
            </a:fld>
            <a:r>
              <a:rPr lang="en-US" dirty="0"/>
              <a:t>/n</a:t>
            </a:r>
          </a:p>
        </p:txBody>
      </p:sp>
      <p:pic>
        <p:nvPicPr>
          <p:cNvPr id="12" name="図 11">
            <a:extLst>
              <a:ext uri="{FF2B5EF4-FFF2-40B4-BE49-F238E27FC236}">
                <a16:creationId xmlns:a16="http://schemas.microsoft.com/office/drawing/2014/main" id="{E41E71B6-D891-28BC-B2CF-3AD1F4D77474}"/>
              </a:ext>
            </a:extLst>
          </p:cNvPr>
          <p:cNvPicPr>
            <a:picLocks noChangeAspect="1"/>
          </p:cNvPicPr>
          <p:nvPr/>
        </p:nvPicPr>
        <p:blipFill>
          <a:blip r:embed="rId4"/>
          <a:stretch>
            <a:fillRect/>
          </a:stretch>
        </p:blipFill>
        <p:spPr>
          <a:xfrm>
            <a:off x="3129127" y="2151981"/>
            <a:ext cx="406400" cy="444500"/>
          </a:xfrm>
          <a:prstGeom prst="rect">
            <a:avLst/>
          </a:prstGeom>
        </p:spPr>
      </p:pic>
      <p:sp>
        <p:nvSpPr>
          <p:cNvPr id="13" name="コンテンツ プレースホルダー 2">
            <a:extLst>
              <a:ext uri="{FF2B5EF4-FFF2-40B4-BE49-F238E27FC236}">
                <a16:creationId xmlns:a16="http://schemas.microsoft.com/office/drawing/2014/main" id="{675B8C05-37E3-9877-FD30-01CF575FF211}"/>
              </a:ext>
            </a:extLst>
          </p:cNvPr>
          <p:cNvSpPr txBox="1">
            <a:spLocks/>
          </p:cNvSpPr>
          <p:nvPr/>
        </p:nvSpPr>
        <p:spPr>
          <a:xfrm>
            <a:off x="3570224" y="2151981"/>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円盤に対する観測者の角度</a:t>
            </a:r>
            <a:endParaRPr lang="en-US" altLang="ja-JP" sz="2400" dirty="0">
              <a:solidFill>
                <a:srgbClr val="FF0000"/>
              </a:solidFill>
            </a:endParaRPr>
          </a:p>
        </p:txBody>
      </p:sp>
      <p:cxnSp>
        <p:nvCxnSpPr>
          <p:cNvPr id="15" name="直線矢印コネクタ 14">
            <a:extLst>
              <a:ext uri="{FF2B5EF4-FFF2-40B4-BE49-F238E27FC236}">
                <a16:creationId xmlns:a16="http://schemas.microsoft.com/office/drawing/2014/main" id="{80CC90CB-DBBA-112E-DB2E-1565E9C6288F}"/>
              </a:ext>
            </a:extLst>
          </p:cNvPr>
          <p:cNvCxnSpPr>
            <a:cxnSpLocks/>
          </p:cNvCxnSpPr>
          <p:nvPr/>
        </p:nvCxnSpPr>
        <p:spPr>
          <a:xfrm flipH="1">
            <a:off x="4667174" y="2623930"/>
            <a:ext cx="699956" cy="1522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コンテンツ プレースホルダー 2">
            <a:extLst>
              <a:ext uri="{FF2B5EF4-FFF2-40B4-BE49-F238E27FC236}">
                <a16:creationId xmlns:a16="http://schemas.microsoft.com/office/drawing/2014/main" id="{5062BFBD-0446-8F40-E9A3-B4D440264EC3}"/>
              </a:ext>
            </a:extLst>
          </p:cNvPr>
          <p:cNvSpPr txBox="1">
            <a:spLocks/>
          </p:cNvSpPr>
          <p:nvPr/>
        </p:nvSpPr>
        <p:spPr>
          <a:xfrm>
            <a:off x="9085312" y="1685182"/>
            <a:ext cx="3265713" cy="829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観測者のスクリーン</a:t>
            </a:r>
            <a:endParaRPr lang="en-US" altLang="ja-JP" sz="2400" dirty="0"/>
          </a:p>
        </p:txBody>
      </p:sp>
      <p:sp>
        <p:nvSpPr>
          <p:cNvPr id="10" name="コンテンツ プレースホルダー 2">
            <a:extLst>
              <a:ext uri="{FF2B5EF4-FFF2-40B4-BE49-F238E27FC236}">
                <a16:creationId xmlns:a16="http://schemas.microsoft.com/office/drawing/2014/main" id="{068F1027-CA9E-E9A5-1B58-BF0E6EF0F2BD}"/>
              </a:ext>
            </a:extLst>
          </p:cNvPr>
          <p:cNvSpPr txBox="1">
            <a:spLocks/>
          </p:cNvSpPr>
          <p:nvPr/>
        </p:nvSpPr>
        <p:spPr>
          <a:xfrm>
            <a:off x="581995" y="4080309"/>
            <a:ext cx="2869600"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幾何学的に薄い</a:t>
            </a:r>
            <a:endParaRPr lang="en-US" altLang="ja-JP" sz="2400" dirty="0"/>
          </a:p>
          <a:p>
            <a:pPr marL="0" indent="0">
              <a:lnSpc>
                <a:spcPct val="100000"/>
              </a:lnSpc>
              <a:buFont typeface="Arial" panose="020B0604020202020204" pitchFamily="34" charset="0"/>
              <a:buNone/>
            </a:pPr>
            <a:r>
              <a:rPr lang="ja-JP" altLang="en-US" sz="2400"/>
              <a:t>降着円盤</a:t>
            </a:r>
            <a:endParaRPr lang="en-US" altLang="ja-JP" sz="2400" dirty="0"/>
          </a:p>
        </p:txBody>
      </p:sp>
      <p:sp>
        <p:nvSpPr>
          <p:cNvPr id="11" name="コンテンツ プレースホルダー 2">
            <a:extLst>
              <a:ext uri="{FF2B5EF4-FFF2-40B4-BE49-F238E27FC236}">
                <a16:creationId xmlns:a16="http://schemas.microsoft.com/office/drawing/2014/main" id="{DD034C73-3576-8EE3-C0A1-07C895268391}"/>
              </a:ext>
            </a:extLst>
          </p:cNvPr>
          <p:cNvSpPr txBox="1">
            <a:spLocks/>
          </p:cNvSpPr>
          <p:nvPr/>
        </p:nvSpPr>
        <p:spPr>
          <a:xfrm>
            <a:off x="4661199" y="5273661"/>
            <a:ext cx="2869600" cy="57625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降着円盤上の光源点</a:t>
            </a:r>
            <a:endParaRPr lang="en-US" altLang="ja-JP" sz="2400" dirty="0"/>
          </a:p>
        </p:txBody>
      </p:sp>
      <p:sp>
        <p:nvSpPr>
          <p:cNvPr id="14" name="コンテンツ プレースホルダー 2">
            <a:extLst>
              <a:ext uri="{FF2B5EF4-FFF2-40B4-BE49-F238E27FC236}">
                <a16:creationId xmlns:a16="http://schemas.microsoft.com/office/drawing/2014/main" id="{D3B9083C-F001-3DD9-1510-188CA3C5F7E8}"/>
              </a:ext>
            </a:extLst>
          </p:cNvPr>
          <p:cNvSpPr txBox="1">
            <a:spLocks/>
          </p:cNvSpPr>
          <p:nvPr/>
        </p:nvSpPr>
        <p:spPr>
          <a:xfrm>
            <a:off x="8045530" y="4524291"/>
            <a:ext cx="2869600"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ja-JP" sz="2400" dirty="0"/>
          </a:p>
        </p:txBody>
      </p:sp>
      <p:sp>
        <p:nvSpPr>
          <p:cNvPr id="18" name="コンテンツ プレースホルダー 2">
            <a:extLst>
              <a:ext uri="{FF2B5EF4-FFF2-40B4-BE49-F238E27FC236}">
                <a16:creationId xmlns:a16="http://schemas.microsoft.com/office/drawing/2014/main" id="{55769FA7-C787-B228-2A09-F41AB4B975A3}"/>
              </a:ext>
            </a:extLst>
          </p:cNvPr>
          <p:cNvSpPr txBox="1">
            <a:spLocks/>
          </p:cNvSpPr>
          <p:nvPr/>
        </p:nvSpPr>
        <p:spPr>
          <a:xfrm>
            <a:off x="8243754" y="3527384"/>
            <a:ext cx="2869600"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が観測される位置</a:t>
            </a:r>
            <a:endParaRPr lang="en-US" altLang="ja-JP" sz="2400" dirty="0"/>
          </a:p>
        </p:txBody>
      </p:sp>
      <p:pic>
        <p:nvPicPr>
          <p:cNvPr id="8" name="図 7">
            <a:extLst>
              <a:ext uri="{FF2B5EF4-FFF2-40B4-BE49-F238E27FC236}">
                <a16:creationId xmlns:a16="http://schemas.microsoft.com/office/drawing/2014/main" id="{417A99FA-8937-AFF0-E924-A510D6E1F92E}"/>
              </a:ext>
            </a:extLst>
          </p:cNvPr>
          <p:cNvPicPr>
            <a:picLocks noChangeAspect="1"/>
          </p:cNvPicPr>
          <p:nvPr/>
        </p:nvPicPr>
        <p:blipFill>
          <a:blip r:embed="rId5"/>
          <a:stretch>
            <a:fillRect/>
          </a:stretch>
        </p:blipFill>
        <p:spPr>
          <a:xfrm>
            <a:off x="8037424" y="3563092"/>
            <a:ext cx="214242" cy="306060"/>
          </a:xfrm>
          <a:prstGeom prst="rect">
            <a:avLst/>
          </a:prstGeom>
        </p:spPr>
      </p:pic>
      <p:sp>
        <p:nvSpPr>
          <p:cNvPr id="19" name="コンテンツ プレースホルダー 2">
            <a:extLst>
              <a:ext uri="{FF2B5EF4-FFF2-40B4-BE49-F238E27FC236}">
                <a16:creationId xmlns:a16="http://schemas.microsoft.com/office/drawing/2014/main" id="{6DBF91D3-19F5-852C-D3E8-77919E5DE07F}"/>
              </a:ext>
            </a:extLst>
          </p:cNvPr>
          <p:cNvSpPr txBox="1">
            <a:spLocks/>
          </p:cNvSpPr>
          <p:nvPr/>
        </p:nvSpPr>
        <p:spPr>
          <a:xfrm>
            <a:off x="871051" y="6145219"/>
            <a:ext cx="10143312" cy="57625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降着円盤における　　　　　のリングがスクリーンに写し出される像を考える。</a:t>
            </a:r>
            <a:endParaRPr lang="en-US" altLang="ja-JP" sz="2400" dirty="0"/>
          </a:p>
        </p:txBody>
      </p:sp>
      <p:pic>
        <p:nvPicPr>
          <p:cNvPr id="20" name="図 19">
            <a:extLst>
              <a:ext uri="{FF2B5EF4-FFF2-40B4-BE49-F238E27FC236}">
                <a16:creationId xmlns:a16="http://schemas.microsoft.com/office/drawing/2014/main" id="{50A6E528-0970-5DEB-1CFF-BE7F99A4230D}"/>
              </a:ext>
            </a:extLst>
          </p:cNvPr>
          <p:cNvPicPr>
            <a:picLocks noChangeAspect="1"/>
          </p:cNvPicPr>
          <p:nvPr/>
        </p:nvPicPr>
        <p:blipFill>
          <a:blip r:embed="rId6"/>
          <a:stretch>
            <a:fillRect/>
          </a:stretch>
        </p:blipFill>
        <p:spPr>
          <a:xfrm>
            <a:off x="3239071" y="6189678"/>
            <a:ext cx="1344714" cy="299975"/>
          </a:xfrm>
          <a:prstGeom prst="rect">
            <a:avLst/>
          </a:prstGeom>
        </p:spPr>
      </p:pic>
    </p:spTree>
    <p:extLst>
      <p:ext uri="{BB962C8B-B14F-4D97-AF65-F5344CB8AC3E}">
        <p14:creationId xmlns:p14="http://schemas.microsoft.com/office/powerpoint/2010/main" val="135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E673-E832-D39A-DED3-86718D04DCF5}"/>
              </a:ext>
            </a:extLst>
          </p:cNvPr>
          <p:cNvSpPr>
            <a:spLocks noGrp="1"/>
          </p:cNvSpPr>
          <p:nvPr>
            <p:ph type="title"/>
          </p:nvPr>
        </p:nvSpPr>
        <p:spPr/>
        <p:txBody>
          <a:bodyPr>
            <a:normAutofit/>
          </a:bodyPr>
          <a:lstStyle/>
          <a:p>
            <a:r>
              <a:rPr kumimoji="1" lang="ja-JP" altLang="en-US" sz="6600"/>
              <a:t>結果・考察</a:t>
            </a:r>
          </a:p>
        </p:txBody>
      </p:sp>
      <p:sp>
        <p:nvSpPr>
          <p:cNvPr id="3" name="テキスト プレースホルダー 2">
            <a:extLst>
              <a:ext uri="{FF2B5EF4-FFF2-40B4-BE49-F238E27FC236}">
                <a16:creationId xmlns:a16="http://schemas.microsoft.com/office/drawing/2014/main" id="{1C8E01E9-DA84-396D-4D90-27708D93989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D24F6AE-4198-A27D-2D38-16B9C5FB0CC3}"/>
              </a:ext>
            </a:extLst>
          </p:cNvPr>
          <p:cNvSpPr>
            <a:spLocks noGrp="1"/>
          </p:cNvSpPr>
          <p:nvPr>
            <p:ph type="sldNum" sz="quarter" idx="12"/>
          </p:nvPr>
        </p:nvSpPr>
        <p:spPr/>
        <p:txBody>
          <a:bodyPr/>
          <a:lstStyle/>
          <a:p>
            <a:fld id="{48F63A3B-78C7-47BE-AE5E-E10140E04643}" type="slidenum">
              <a:rPr lang="en-US" smtClean="0"/>
              <a:t>9</a:t>
            </a:fld>
            <a:r>
              <a:rPr lang="en-US"/>
              <a:t>/n</a:t>
            </a:r>
            <a:endParaRPr lang="en-US" dirty="0"/>
          </a:p>
        </p:txBody>
      </p:sp>
    </p:spTree>
    <p:extLst>
      <p:ext uri="{BB962C8B-B14F-4D97-AF65-F5344CB8AC3E}">
        <p14:creationId xmlns:p14="http://schemas.microsoft.com/office/powerpoint/2010/main" val="3693874338"/>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35642</TotalTime>
  <Words>994</Words>
  <Application>Microsoft Macintosh PowerPoint</Application>
  <PresentationFormat>ワイド画面</PresentationFormat>
  <Paragraphs>145</Paragraphs>
  <Slides>19</Slides>
  <Notes>17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Hiragino Kaku Gothic Std W8</vt:lpstr>
      <vt:lpstr>游ゴシック</vt:lpstr>
      <vt:lpstr>Aptos</vt:lpstr>
      <vt:lpstr>Arial</vt:lpstr>
      <vt:lpstr>Office テーマ</vt:lpstr>
      <vt:lpstr>高密度コアモデルにおける降着円盤の像</vt:lpstr>
      <vt:lpstr>導入</vt:lpstr>
      <vt:lpstr>本研究の意義</vt:lpstr>
      <vt:lpstr>ブハダール時空</vt:lpstr>
      <vt:lpstr>光の運動における作用と保存則</vt:lpstr>
      <vt:lpstr>ブハダール時空における光の軌道方程式</vt:lpstr>
      <vt:lpstr>有効ポテンシャル</vt:lpstr>
      <vt:lpstr>観測者と円盤の設定</vt:lpstr>
      <vt:lpstr>結果・考察</vt:lpstr>
      <vt:lpstr>作成した像</vt:lpstr>
      <vt:lpstr>シュバルツシルト時空とブハダール時空の比較</vt:lpstr>
      <vt:lpstr>なぜこのような違いが生まれるのか</vt:lpstr>
      <vt:lpstr>2重に見える光はどのような軌跡になっているか</vt:lpstr>
      <vt:lpstr>PowerPoint プレゼンテーション</vt:lpstr>
      <vt:lpstr>最高次の1重像で降着円盤の一部しか観測されない理由</vt:lpstr>
      <vt:lpstr>降着円盤が一部分しか観測されない状況の可視化</vt:lpstr>
      <vt:lpstr>まとめ</vt:lpstr>
      <vt:lpstr>作成された像</vt:lpstr>
      <vt:lpstr>作成された像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659</cp:revision>
  <dcterms:created xsi:type="dcterms:W3CDTF">2024-07-01T13:42:07Z</dcterms:created>
  <dcterms:modified xsi:type="dcterms:W3CDTF">2025-02-12T10:14:24Z</dcterms:modified>
</cp:coreProperties>
</file>